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 id="2147483725" r:id="rId5"/>
    <p:sldMasterId id="2147483830" r:id="rId6"/>
  </p:sldMasterIdLst>
  <p:notesMasterIdLst>
    <p:notesMasterId r:id="rId24"/>
  </p:notesMasterIdLst>
  <p:handoutMasterIdLst>
    <p:handoutMasterId r:id="rId25"/>
  </p:handoutMasterIdLst>
  <p:sldIdLst>
    <p:sldId id="324" r:id="rId7"/>
    <p:sldId id="351" r:id="rId8"/>
    <p:sldId id="327" r:id="rId9"/>
    <p:sldId id="369" r:id="rId10"/>
    <p:sldId id="358" r:id="rId11"/>
    <p:sldId id="357" r:id="rId12"/>
    <p:sldId id="366" r:id="rId13"/>
    <p:sldId id="367" r:id="rId14"/>
    <p:sldId id="368" r:id="rId15"/>
    <p:sldId id="355" r:id="rId16"/>
    <p:sldId id="352" r:id="rId17"/>
    <p:sldId id="331" r:id="rId18"/>
    <p:sldId id="354" r:id="rId19"/>
    <p:sldId id="332" r:id="rId20"/>
    <p:sldId id="333" r:id="rId21"/>
    <p:sldId id="336" r:id="rId22"/>
    <p:sldId id="337" r:id="rId2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5400"/>
    <a:srgbClr val="FF9900"/>
    <a:srgbClr val="336600"/>
    <a:srgbClr val="DFDFDF"/>
    <a:srgbClr val="FFCC00"/>
    <a:srgbClr val="FFFF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85035-D878-485A-B29C-28021E3AE230}" v="2" dt="2022-08-31T18:29:19.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70" autoAdjust="0"/>
    <p:restoredTop sz="86410" autoAdjust="0"/>
  </p:normalViewPr>
  <p:slideViewPr>
    <p:cSldViewPr>
      <p:cViewPr varScale="1">
        <p:scale>
          <a:sx n="80" d="100"/>
          <a:sy n="80" d="100"/>
        </p:scale>
        <p:origin x="1651" y="58"/>
      </p:cViewPr>
      <p:guideLst>
        <p:guide orient="horz" pos="2160"/>
        <p:guide pos="2880"/>
      </p:guideLst>
    </p:cSldViewPr>
  </p:slideViewPr>
  <p:outlineViewPr>
    <p:cViewPr>
      <p:scale>
        <a:sx n="33" d="100"/>
        <a:sy n="33" d="100"/>
      </p:scale>
      <p:origin x="0" y="-270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0" d="100"/>
          <a:sy n="80" d="100"/>
        </p:scale>
        <p:origin x="-3186"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thers, Mary F CIV USARMY USACC (USA)" userId="7b5db436-fb67-40c7-80c0-927f3b25289c" providerId="ADAL" clId="{27085035-D878-485A-B29C-28021E3AE230}"/>
    <pc:docChg chg="delSld modSld">
      <pc:chgData name="Carothers, Mary F CIV USARMY USACC (USA)" userId="7b5db436-fb67-40c7-80c0-927f3b25289c" providerId="ADAL" clId="{27085035-D878-485A-B29C-28021E3AE230}" dt="2022-08-31T18:32:37.623" v="52" actId="47"/>
      <pc:docMkLst>
        <pc:docMk/>
      </pc:docMkLst>
      <pc:sldChg chg="addSp delSp modSp mod">
        <pc:chgData name="Carothers, Mary F CIV USARMY USACC (USA)" userId="7b5db436-fb67-40c7-80c0-927f3b25289c" providerId="ADAL" clId="{27085035-D878-485A-B29C-28021E3AE230}" dt="2022-08-31T18:30:34.417" v="48" actId="14100"/>
        <pc:sldMkLst>
          <pc:docMk/>
          <pc:sldMk cId="353721710" sldId="357"/>
        </pc:sldMkLst>
        <pc:spChg chg="add mod">
          <ac:chgData name="Carothers, Mary F CIV USARMY USACC (USA)" userId="7b5db436-fb67-40c7-80c0-927f3b25289c" providerId="ADAL" clId="{27085035-D878-485A-B29C-28021E3AE230}" dt="2022-08-31T18:30:34.417" v="48" actId="14100"/>
          <ac:spMkLst>
            <pc:docMk/>
            <pc:sldMk cId="353721710" sldId="357"/>
            <ac:spMk id="4" creationId="{2B8AB4EE-108C-5915-239C-17F8555B0834}"/>
          </ac:spMkLst>
        </pc:spChg>
        <pc:spChg chg="del mod">
          <ac:chgData name="Carothers, Mary F CIV USARMY USACC (USA)" userId="7b5db436-fb67-40c7-80c0-927f3b25289c" providerId="ADAL" clId="{27085035-D878-485A-B29C-28021E3AE230}" dt="2022-08-31T18:28:48.139" v="38"/>
          <ac:spMkLst>
            <pc:docMk/>
            <pc:sldMk cId="353721710" sldId="357"/>
            <ac:spMk id="10" creationId="{00000000-0000-0000-0000-000000000000}"/>
          </ac:spMkLst>
        </pc:spChg>
      </pc:sldChg>
      <pc:sldChg chg="modSp mod">
        <pc:chgData name="Carothers, Mary F CIV USARMY USACC (USA)" userId="7b5db436-fb67-40c7-80c0-927f3b25289c" providerId="ADAL" clId="{27085035-D878-485A-B29C-28021E3AE230}" dt="2022-08-31T18:27:24.698" v="35" actId="20577"/>
        <pc:sldMkLst>
          <pc:docMk/>
          <pc:sldMk cId="942966009" sldId="358"/>
        </pc:sldMkLst>
        <pc:spChg chg="mod">
          <ac:chgData name="Carothers, Mary F CIV USARMY USACC (USA)" userId="7b5db436-fb67-40c7-80c0-927f3b25289c" providerId="ADAL" clId="{27085035-D878-485A-B29C-28021E3AE230}" dt="2022-08-31T18:27:24.698" v="35" actId="20577"/>
          <ac:spMkLst>
            <pc:docMk/>
            <pc:sldMk cId="942966009" sldId="358"/>
            <ac:spMk id="3" creationId="{00000000-0000-0000-0000-000000000000}"/>
          </ac:spMkLst>
        </pc:spChg>
      </pc:sldChg>
      <pc:sldChg chg="del">
        <pc:chgData name="Carothers, Mary F CIV USARMY USACC (USA)" userId="7b5db436-fb67-40c7-80c0-927f3b25289c" providerId="ADAL" clId="{27085035-D878-485A-B29C-28021E3AE230}" dt="2022-08-31T18:32:30.446" v="49" actId="47"/>
        <pc:sldMkLst>
          <pc:docMk/>
          <pc:sldMk cId="3055011910" sldId="362"/>
        </pc:sldMkLst>
      </pc:sldChg>
      <pc:sldChg chg="del">
        <pc:chgData name="Carothers, Mary F CIV USARMY USACC (USA)" userId="7b5db436-fb67-40c7-80c0-927f3b25289c" providerId="ADAL" clId="{27085035-D878-485A-B29C-28021E3AE230}" dt="2022-08-31T18:32:33.083" v="50" actId="47"/>
        <pc:sldMkLst>
          <pc:docMk/>
          <pc:sldMk cId="1916864416" sldId="363"/>
        </pc:sldMkLst>
      </pc:sldChg>
      <pc:sldChg chg="del">
        <pc:chgData name="Carothers, Mary F CIV USARMY USACC (USA)" userId="7b5db436-fb67-40c7-80c0-927f3b25289c" providerId="ADAL" clId="{27085035-D878-485A-B29C-28021E3AE230}" dt="2022-08-31T18:32:35.457" v="51" actId="47"/>
        <pc:sldMkLst>
          <pc:docMk/>
          <pc:sldMk cId="3001243690" sldId="364"/>
        </pc:sldMkLst>
      </pc:sldChg>
      <pc:sldChg chg="del">
        <pc:chgData name="Carothers, Mary F CIV USARMY USACC (USA)" userId="7b5db436-fb67-40c7-80c0-927f3b25289c" providerId="ADAL" clId="{27085035-D878-485A-B29C-28021E3AE230}" dt="2022-08-31T18:32:37.623" v="52" actId="47"/>
        <pc:sldMkLst>
          <pc:docMk/>
          <pc:sldMk cId="1073075704" sldId="36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r>
              <a:rPr lang="en-US" sz="1400" dirty="0"/>
              <a:t>Cadet Scholarships</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A92-40E7-B81B-0E08ECBF2DA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A92-40E7-B81B-0E08ECBF2DA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A92-40E7-B81B-0E08ECBF2DA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A92-40E7-B81B-0E08ECBF2DA0}"/>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BA92-40E7-B81B-0E08ECBF2DA0}"/>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BA92-40E7-B81B-0E08ECBF2DA0}"/>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BA92-40E7-B81B-0E08ECBF2DA0}"/>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BA92-40E7-B81B-0E08ECBF2DA0}"/>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4 yr</c:v>
                </c:pt>
                <c:pt idx="1">
                  <c:v>3 yr</c:v>
                </c:pt>
                <c:pt idx="2">
                  <c:v>2 yr</c:v>
                </c:pt>
                <c:pt idx="3">
                  <c:v>None</c:v>
                </c:pt>
              </c:strCache>
            </c:strRef>
          </c:cat>
          <c:val>
            <c:numRef>
              <c:f>Sheet1!$B$2:$B$5</c:f>
              <c:numCache>
                <c:formatCode>General</c:formatCode>
                <c:ptCount val="4"/>
                <c:pt idx="0">
                  <c:v>8756</c:v>
                </c:pt>
                <c:pt idx="1">
                  <c:v>3891</c:v>
                </c:pt>
                <c:pt idx="2">
                  <c:v>1807</c:v>
                </c:pt>
                <c:pt idx="3">
                  <c:v>18206</c:v>
                </c:pt>
              </c:numCache>
            </c:numRef>
          </c:val>
          <c:extLst>
            <c:ext xmlns:c16="http://schemas.microsoft.com/office/drawing/2014/chart" uri="{C3380CC4-5D6E-409C-BE32-E72D297353CC}">
              <c16:uniqueId val="{00000008-BA92-40E7-B81B-0E08ECBF2DA0}"/>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23973362930077688"/>
          <c:y val="0.28316831683168331"/>
          <c:w val="0.5227524972253057"/>
          <c:h val="0.37029702970297035"/>
        </c:manualLayout>
      </c:layout>
      <c:pie3DChart>
        <c:varyColors val="1"/>
        <c:ser>
          <c:idx val="0"/>
          <c:order val="0"/>
          <c:tx>
            <c:strRef>
              <c:f>Sheet1!$A$2</c:f>
              <c:strCache>
                <c:ptCount val="1"/>
                <c:pt idx="0">
                  <c:v>Whole Person Score</c:v>
                </c:pt>
              </c:strCache>
            </c:strRef>
          </c:tx>
          <c:spPr>
            <a:solidFill>
              <a:schemeClr val="accent1"/>
            </a:solidFill>
            <a:ln w="12312">
              <a:solidFill>
                <a:schemeClr val="tx1"/>
              </a:solidFill>
              <a:prstDash val="solid"/>
            </a:ln>
          </c:spPr>
          <c:explosion val="28"/>
          <c:dPt>
            <c:idx val="1"/>
            <c:bubble3D val="0"/>
            <c:spPr>
              <a:solidFill>
                <a:schemeClr val="accent2"/>
              </a:solidFill>
              <a:ln w="12312">
                <a:solidFill>
                  <a:schemeClr val="tx1"/>
                </a:solidFill>
                <a:prstDash val="solid"/>
              </a:ln>
            </c:spPr>
            <c:extLst>
              <c:ext xmlns:c16="http://schemas.microsoft.com/office/drawing/2014/chart" uri="{C3380CC4-5D6E-409C-BE32-E72D297353CC}">
                <c16:uniqueId val="{00000001-F785-48B5-9CBF-A1193E92FBE9}"/>
              </c:ext>
            </c:extLst>
          </c:dPt>
          <c:dPt>
            <c:idx val="2"/>
            <c:bubble3D val="0"/>
            <c:spPr>
              <a:solidFill>
                <a:schemeClr val="hlink"/>
              </a:solidFill>
              <a:ln w="12312">
                <a:solidFill>
                  <a:schemeClr val="tx1"/>
                </a:solidFill>
                <a:prstDash val="solid"/>
              </a:ln>
            </c:spPr>
            <c:extLst>
              <c:ext xmlns:c16="http://schemas.microsoft.com/office/drawing/2014/chart" uri="{C3380CC4-5D6E-409C-BE32-E72D297353CC}">
                <c16:uniqueId val="{00000003-F785-48B5-9CBF-A1193E92FBE9}"/>
              </c:ext>
            </c:extLst>
          </c:dPt>
          <c:dPt>
            <c:idx val="3"/>
            <c:bubble3D val="0"/>
            <c:spPr>
              <a:solidFill>
                <a:srgbClr val="008000"/>
              </a:solidFill>
              <a:ln w="12312">
                <a:solidFill>
                  <a:srgbClr val="008000"/>
                </a:solidFill>
                <a:prstDash val="solid"/>
              </a:ln>
            </c:spPr>
            <c:extLst>
              <c:ext xmlns:c16="http://schemas.microsoft.com/office/drawing/2014/chart" uri="{C3380CC4-5D6E-409C-BE32-E72D297353CC}">
                <c16:uniqueId val="{00000005-F785-48B5-9CBF-A1193E92FBE9}"/>
              </c:ext>
            </c:extLst>
          </c:dPt>
          <c:dPt>
            <c:idx val="4"/>
            <c:bubble3D val="0"/>
            <c:spPr>
              <a:solidFill>
                <a:srgbClr val="00FFFF"/>
              </a:solidFill>
              <a:ln w="12312">
                <a:solidFill>
                  <a:schemeClr val="tx1"/>
                </a:solidFill>
                <a:prstDash val="solid"/>
              </a:ln>
            </c:spPr>
            <c:extLst>
              <c:ext xmlns:c16="http://schemas.microsoft.com/office/drawing/2014/chart" uri="{C3380CC4-5D6E-409C-BE32-E72D297353CC}">
                <c16:uniqueId val="{00000007-F785-48B5-9CBF-A1193E92FBE9}"/>
              </c:ext>
            </c:extLst>
          </c:dPt>
          <c:dPt>
            <c:idx val="5"/>
            <c:bubble3D val="0"/>
            <c:spPr>
              <a:solidFill>
                <a:srgbClr val="993366"/>
              </a:solidFill>
              <a:ln w="12312">
                <a:solidFill>
                  <a:schemeClr val="tx1"/>
                </a:solidFill>
                <a:prstDash val="solid"/>
              </a:ln>
            </c:spPr>
            <c:extLst>
              <c:ext xmlns:c16="http://schemas.microsoft.com/office/drawing/2014/chart" uri="{C3380CC4-5D6E-409C-BE32-E72D297353CC}">
                <c16:uniqueId val="{00000009-F785-48B5-9CBF-A1193E92FBE9}"/>
              </c:ext>
            </c:extLst>
          </c:dPt>
          <c:dLbls>
            <c:dLbl>
              <c:idx val="0"/>
              <c:layout>
                <c:manualLayout>
                  <c:x val="-6.9211468897137793E-2"/>
                  <c:y val="-1.7092225098836129E-2"/>
                </c:manualLayout>
              </c:layout>
              <c:tx>
                <c:rich>
                  <a:bodyPr/>
                  <a:lstStyle/>
                  <a:p>
                    <a:r>
                      <a:rPr lang="en-US" dirty="0"/>
                      <a:t>SAT/ACT
250</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A-F785-48B5-9CBF-A1193E92FBE9}"/>
                </c:ext>
              </c:extLst>
            </c:dLbl>
            <c:dLbl>
              <c:idx val="1"/>
              <c:layout>
                <c:manualLayout>
                  <c:x val="-5.3412312339083745E-5"/>
                  <c:y val="-7.657593912833674E-2"/>
                </c:manualLayout>
              </c:layout>
              <c:tx>
                <c:rich>
                  <a:bodyPr/>
                  <a:lstStyle/>
                  <a:p>
                    <a:r>
                      <a:rPr lang="en-US" dirty="0"/>
                      <a:t>SAL Points
200</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F785-48B5-9CBF-A1193E92FBE9}"/>
                </c:ext>
              </c:extLst>
            </c:dLbl>
            <c:dLbl>
              <c:idx val="2"/>
              <c:layout>
                <c:manualLayout>
                  <c:x val="-3.4821951597557202E-2"/>
                  <c:y val="1.8180761908734282E-2"/>
                </c:manualLayout>
              </c:layout>
              <c:tx>
                <c:rich>
                  <a:bodyPr/>
                  <a:lstStyle/>
                  <a:p>
                    <a:r>
                      <a:rPr lang="en-US" dirty="0"/>
                      <a:t>PMS Interview
200</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F785-48B5-9CBF-A1193E92FBE9}"/>
                </c:ext>
              </c:extLst>
            </c:dLbl>
            <c:dLbl>
              <c:idx val="3"/>
              <c:layout>
                <c:manualLayout>
                  <c:x val="0.1214792198660085"/>
                  <c:y val="-0.10246159136048739"/>
                </c:manualLayout>
              </c:layout>
              <c:tx>
                <c:rich>
                  <a:bodyPr/>
                  <a:lstStyle/>
                  <a:p>
                    <a:pPr>
                      <a:defRPr sz="1139" b="1" i="0" u="none" strike="noStrike" baseline="0">
                        <a:solidFill>
                          <a:srgbClr val="FFFFFF"/>
                        </a:solidFill>
                        <a:latin typeface="Arial"/>
                        <a:ea typeface="Arial"/>
                        <a:cs typeface="Arial"/>
                      </a:defRPr>
                    </a:pPr>
                    <a:r>
                      <a:rPr lang="en-US" dirty="0"/>
                      <a:t>Board Points
350</a:t>
                    </a:r>
                  </a:p>
                </c:rich>
              </c:tx>
              <c:numFmt formatCode="0%" sourceLinked="0"/>
              <c:spPr>
                <a:noFill/>
                <a:ln w="24624">
                  <a:noFill/>
                </a:ln>
              </c:sp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F785-48B5-9CBF-A1193E92FBE9}"/>
                </c:ext>
              </c:extLst>
            </c:dLbl>
            <c:dLbl>
              <c:idx val="4"/>
              <c:layout>
                <c:manualLayout>
                  <c:x val="-1.5745846961604686E-2"/>
                  <c:y val="1.9591428154336211E-2"/>
                </c:manualLayout>
              </c:layout>
              <c:tx>
                <c:rich>
                  <a:bodyPr/>
                  <a:lstStyle/>
                  <a:p>
                    <a:pPr>
                      <a:defRPr sz="1139" b="1" i="0" u="none" strike="noStrike" baseline="0">
                        <a:solidFill>
                          <a:schemeClr val="tx1"/>
                        </a:solidFill>
                        <a:latin typeface="Arial"/>
                        <a:ea typeface="Arial"/>
                        <a:cs typeface="Arial"/>
                      </a:defRPr>
                    </a:pPr>
                    <a:r>
                      <a:rPr lang="en-US" dirty="0"/>
                      <a:t>Physical 
Assess 150</a:t>
                    </a:r>
                  </a:p>
                </c:rich>
              </c:tx>
              <c:spPr>
                <a:noFill/>
                <a:ln w="24624">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785-48B5-9CBF-A1193E92FBE9}"/>
                </c:ext>
              </c:extLst>
            </c:dLbl>
            <c:dLbl>
              <c:idx val="5"/>
              <c:layout>
                <c:manualLayout>
                  <c:x val="1.5816207411513065E-2"/>
                  <c:y val="-1.5070443935326836E-2"/>
                </c:manualLayout>
              </c:layout>
              <c:tx>
                <c:rich>
                  <a:bodyPr/>
                  <a:lstStyle/>
                  <a:p>
                    <a:r>
                      <a:rPr lang="en-US" dirty="0"/>
                      <a:t>Cadet Background</a:t>
                    </a:r>
                  </a:p>
                  <a:p>
                    <a:r>
                      <a:rPr lang="en-US" dirty="0"/>
                      <a:t>Experience</a:t>
                    </a:r>
                    <a:r>
                      <a:rPr lang="en-US" baseline="0" dirty="0"/>
                      <a:t> </a:t>
                    </a:r>
                    <a:r>
                      <a:rPr lang="en-US" dirty="0"/>
                      <a:t>Form
250</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F785-48B5-9CBF-A1193E92FBE9}"/>
                </c:ext>
              </c:extLst>
            </c:dLbl>
            <c:numFmt formatCode="0%" sourceLinked="0"/>
            <c:spPr>
              <a:noFill/>
              <a:ln w="24624">
                <a:noFill/>
              </a:ln>
            </c:spPr>
            <c:txPr>
              <a:bodyPr/>
              <a:lstStyle/>
              <a:p>
                <a:pPr>
                  <a:defRPr sz="1139" b="1" i="0" u="none" strike="noStrike" baseline="0">
                    <a:solidFill>
                      <a:schemeClr val="tx1"/>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Sheet1!$B$1:$G$1</c:f>
              <c:strCache>
                <c:ptCount val="6"/>
                <c:pt idx="0">
                  <c:v>SAT/ACT</c:v>
                </c:pt>
                <c:pt idx="1">
                  <c:v>SAL Points</c:v>
                </c:pt>
                <c:pt idx="2">
                  <c:v>PMS Interview</c:v>
                </c:pt>
                <c:pt idx="3">
                  <c:v>Board Points</c:v>
                </c:pt>
                <c:pt idx="4">
                  <c:v>Physical Assessment</c:v>
                </c:pt>
                <c:pt idx="5">
                  <c:v>CBEF</c:v>
                </c:pt>
              </c:strCache>
            </c:strRef>
          </c:cat>
          <c:val>
            <c:numRef>
              <c:f>Sheet1!$B$2:$G$2</c:f>
              <c:numCache>
                <c:formatCode>General</c:formatCode>
                <c:ptCount val="6"/>
                <c:pt idx="0">
                  <c:v>249</c:v>
                </c:pt>
                <c:pt idx="1">
                  <c:v>201</c:v>
                </c:pt>
                <c:pt idx="2">
                  <c:v>200</c:v>
                </c:pt>
                <c:pt idx="3">
                  <c:v>350</c:v>
                </c:pt>
                <c:pt idx="4">
                  <c:v>150</c:v>
                </c:pt>
                <c:pt idx="5">
                  <c:v>200</c:v>
                </c:pt>
              </c:numCache>
            </c:numRef>
          </c:val>
          <c:extLst>
            <c:ext xmlns:c16="http://schemas.microsoft.com/office/drawing/2014/chart" uri="{C3380CC4-5D6E-409C-BE32-E72D297353CC}">
              <c16:uniqueId val="{0000000B-F785-48B5-9CBF-A1193E92FBE9}"/>
            </c:ext>
          </c:extLst>
        </c:ser>
        <c:dLbls>
          <c:showLegendKey val="0"/>
          <c:showVal val="0"/>
          <c:showCatName val="1"/>
          <c:showSerName val="0"/>
          <c:showPercent val="1"/>
          <c:showBubbleSize val="0"/>
          <c:showLeaderLines val="1"/>
        </c:dLbls>
      </c:pie3DChart>
      <c:spPr>
        <a:noFill/>
        <a:ln w="24624">
          <a:noFill/>
        </a:ln>
      </c:spPr>
    </c:plotArea>
    <c:legend>
      <c:legendPos val="b"/>
      <c:layout>
        <c:manualLayout>
          <c:xMode val="edge"/>
          <c:yMode val="edge"/>
          <c:x val="0.19422863485016806"/>
          <c:y val="0.83564356435643561"/>
          <c:w val="0.60821309655938283"/>
          <c:h val="0.15445544554455545"/>
        </c:manualLayout>
      </c:layout>
      <c:overlay val="0"/>
      <c:spPr>
        <a:noFill/>
        <a:ln w="3078">
          <a:solidFill>
            <a:schemeClr val="tx1"/>
          </a:solidFill>
          <a:prstDash val="solid"/>
        </a:ln>
      </c:spPr>
      <c:txPr>
        <a:bodyPr/>
        <a:lstStyle/>
        <a:p>
          <a:pPr>
            <a:defRPr sz="1289" b="1" i="0" u="none" strike="noStrike" baseline="0">
              <a:solidFill>
                <a:schemeClr val="tx1"/>
              </a:solidFill>
              <a:latin typeface="Arial"/>
              <a:ea typeface="Arial"/>
              <a:cs typeface="Arial"/>
            </a:defRPr>
          </a:pPr>
          <a:endParaRPr lang="en-US"/>
        </a:p>
      </c:txPr>
    </c:legend>
    <c:plotVisOnly val="1"/>
    <c:dispBlanksAs val="zero"/>
    <c:showDLblsOverMax val="0"/>
  </c:chart>
  <c:spPr>
    <a:noFill/>
    <a:ln>
      <a:noFill/>
    </a:ln>
  </c:spPr>
  <c:txPr>
    <a:bodyPr/>
    <a:lstStyle/>
    <a:p>
      <a:pPr>
        <a:defRPr sz="1406" b="1"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390" cy="464183"/>
          </a:xfrm>
          <a:prstGeom prst="rect">
            <a:avLst/>
          </a:prstGeom>
        </p:spPr>
        <p:txBody>
          <a:bodyPr vert="horz" lIns="91714" tIns="45858" rIns="91714" bIns="4585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9120" y="0"/>
            <a:ext cx="3042390" cy="464183"/>
          </a:xfrm>
          <a:prstGeom prst="rect">
            <a:avLst/>
          </a:prstGeom>
        </p:spPr>
        <p:txBody>
          <a:bodyPr vert="horz" lIns="91714" tIns="45858" rIns="91714" bIns="45858" rtlCol="0"/>
          <a:lstStyle>
            <a:lvl1pPr algn="r" fontAlgn="auto">
              <a:spcBef>
                <a:spcPts val="0"/>
              </a:spcBef>
              <a:spcAft>
                <a:spcPts val="0"/>
              </a:spcAft>
              <a:defRPr sz="1200">
                <a:latin typeface="+mn-lt"/>
                <a:cs typeface="+mn-cs"/>
              </a:defRPr>
            </a:lvl1pPr>
          </a:lstStyle>
          <a:p>
            <a:pPr>
              <a:defRPr/>
            </a:pPr>
            <a:fld id="{40C028F5-1032-4474-B84A-29EF77976906}" type="datetimeFigureOut">
              <a:rPr lang="en-US"/>
              <a:pPr>
                <a:defRPr/>
              </a:pPr>
              <a:t>8/31/2022</a:t>
            </a:fld>
            <a:endParaRPr lang="en-US" dirty="0"/>
          </a:p>
        </p:txBody>
      </p:sp>
      <p:sp>
        <p:nvSpPr>
          <p:cNvPr id="4" name="Footer Placeholder 3"/>
          <p:cNvSpPr>
            <a:spLocks noGrp="1"/>
          </p:cNvSpPr>
          <p:nvPr>
            <p:ph type="ftr" sz="quarter" idx="2"/>
          </p:nvPr>
        </p:nvSpPr>
        <p:spPr>
          <a:xfrm>
            <a:off x="0" y="8843328"/>
            <a:ext cx="3042390" cy="464183"/>
          </a:xfrm>
          <a:prstGeom prst="rect">
            <a:avLst/>
          </a:prstGeom>
        </p:spPr>
        <p:txBody>
          <a:bodyPr vert="horz" lIns="91714" tIns="45858" rIns="91714" bIns="45858"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9120" y="8843328"/>
            <a:ext cx="3042390" cy="464183"/>
          </a:xfrm>
          <a:prstGeom prst="rect">
            <a:avLst/>
          </a:prstGeom>
        </p:spPr>
        <p:txBody>
          <a:bodyPr vert="horz" lIns="91714" tIns="45858" rIns="91714" bIns="45858" rtlCol="0" anchor="b"/>
          <a:lstStyle>
            <a:lvl1pPr algn="r" fontAlgn="auto">
              <a:spcBef>
                <a:spcPts val="0"/>
              </a:spcBef>
              <a:spcAft>
                <a:spcPts val="0"/>
              </a:spcAft>
              <a:defRPr sz="1200">
                <a:latin typeface="+mn-lt"/>
                <a:cs typeface="+mn-cs"/>
              </a:defRPr>
            </a:lvl1pPr>
          </a:lstStyle>
          <a:p>
            <a:pPr>
              <a:defRPr/>
            </a:pPr>
            <a:fld id="{E10D464D-C955-44D5-9E8C-781BBC7E5396}" type="slidenum">
              <a:rPr lang="en-US"/>
              <a:pPr>
                <a:defRPr/>
              </a:pPr>
              <a:t>‹#›</a:t>
            </a:fld>
            <a:endParaRPr lang="en-US" dirty="0"/>
          </a:p>
        </p:txBody>
      </p:sp>
    </p:spTree>
    <p:extLst>
      <p:ext uri="{BB962C8B-B14F-4D97-AF65-F5344CB8AC3E}">
        <p14:creationId xmlns:p14="http://schemas.microsoft.com/office/powerpoint/2010/main" val="2084280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390" cy="464183"/>
          </a:xfrm>
          <a:prstGeom prst="rect">
            <a:avLst/>
          </a:prstGeom>
        </p:spPr>
        <p:txBody>
          <a:bodyPr vert="horz" lIns="91714" tIns="45858" rIns="91714" bIns="4585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9120" y="0"/>
            <a:ext cx="3042390" cy="464183"/>
          </a:xfrm>
          <a:prstGeom prst="rect">
            <a:avLst/>
          </a:prstGeom>
        </p:spPr>
        <p:txBody>
          <a:bodyPr vert="horz" lIns="91714" tIns="45858" rIns="91714" bIns="45858" rtlCol="0"/>
          <a:lstStyle>
            <a:lvl1pPr algn="r" fontAlgn="auto">
              <a:spcBef>
                <a:spcPts val="0"/>
              </a:spcBef>
              <a:spcAft>
                <a:spcPts val="0"/>
              </a:spcAft>
              <a:defRPr sz="1200">
                <a:latin typeface="+mn-lt"/>
                <a:cs typeface="+mn-cs"/>
              </a:defRPr>
            </a:lvl1pPr>
          </a:lstStyle>
          <a:p>
            <a:pPr>
              <a:defRPr/>
            </a:pPr>
            <a:fld id="{A8EBDCD8-59F7-4895-AAD3-82B220B5827A}" type="datetimeFigureOut">
              <a:rPr lang="en-US"/>
              <a:pPr>
                <a:defRPr/>
              </a:pPr>
              <a:t>8/31/2022</a:t>
            </a:fld>
            <a:endParaRPr lang="en-US" dirty="0"/>
          </a:p>
        </p:txBody>
      </p:sp>
      <p:sp>
        <p:nvSpPr>
          <p:cNvPr id="4" name="Slide Image Placeholder 3"/>
          <p:cNvSpPr>
            <a:spLocks noGrp="1" noRot="1" noChangeAspect="1"/>
          </p:cNvSpPr>
          <p:nvPr>
            <p:ph type="sldImg" idx="2"/>
          </p:nvPr>
        </p:nvSpPr>
        <p:spPr>
          <a:xfrm>
            <a:off x="1003300" y="527050"/>
            <a:ext cx="5016500" cy="3762375"/>
          </a:xfrm>
          <a:prstGeom prst="rect">
            <a:avLst/>
          </a:prstGeom>
          <a:noFill/>
          <a:ln w="12700">
            <a:solidFill>
              <a:prstClr val="black"/>
            </a:solidFill>
          </a:ln>
        </p:spPr>
        <p:txBody>
          <a:bodyPr vert="horz" lIns="91714" tIns="45858" rIns="91714" bIns="45858" rtlCol="0" anchor="ctr"/>
          <a:lstStyle/>
          <a:p>
            <a:pPr lvl="0"/>
            <a:endParaRPr lang="en-US" noProof="0" dirty="0"/>
          </a:p>
        </p:txBody>
      </p:sp>
      <p:sp>
        <p:nvSpPr>
          <p:cNvPr id="5" name="Notes Placeholder 4"/>
          <p:cNvSpPr>
            <a:spLocks noGrp="1"/>
          </p:cNvSpPr>
          <p:nvPr>
            <p:ph type="body" sz="quarter" idx="3"/>
          </p:nvPr>
        </p:nvSpPr>
        <p:spPr>
          <a:xfrm>
            <a:off x="222653" y="4422459"/>
            <a:ext cx="6577795" cy="4187187"/>
          </a:xfrm>
          <a:prstGeom prst="rect">
            <a:avLst/>
          </a:prstGeom>
        </p:spPr>
        <p:txBody>
          <a:bodyPr vert="horz" lIns="91714" tIns="45858" rIns="91714" bIns="45858"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43328"/>
            <a:ext cx="3042390" cy="464183"/>
          </a:xfrm>
          <a:prstGeom prst="rect">
            <a:avLst/>
          </a:prstGeom>
        </p:spPr>
        <p:txBody>
          <a:bodyPr vert="horz" lIns="91714" tIns="45858" rIns="91714" bIns="45858"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9120" y="8843328"/>
            <a:ext cx="3042390" cy="464183"/>
          </a:xfrm>
          <a:prstGeom prst="rect">
            <a:avLst/>
          </a:prstGeom>
        </p:spPr>
        <p:txBody>
          <a:bodyPr vert="horz" lIns="91714" tIns="45858" rIns="91714" bIns="45858" rtlCol="0" anchor="b"/>
          <a:lstStyle>
            <a:lvl1pPr algn="r" fontAlgn="auto">
              <a:spcBef>
                <a:spcPts val="0"/>
              </a:spcBef>
              <a:spcAft>
                <a:spcPts val="0"/>
              </a:spcAft>
              <a:defRPr sz="1200">
                <a:latin typeface="+mn-lt"/>
                <a:cs typeface="+mn-cs"/>
              </a:defRPr>
            </a:lvl1pPr>
          </a:lstStyle>
          <a:p>
            <a:pPr>
              <a:defRPr/>
            </a:pPr>
            <a:fld id="{143186E3-2418-4A40-B28B-EF6FF823E50F}" type="slidenum">
              <a:rPr lang="en-US"/>
              <a:pPr>
                <a:defRPr/>
              </a:pPr>
              <a:t>‹#›</a:t>
            </a:fld>
            <a:endParaRPr lang="en-US" dirty="0"/>
          </a:p>
        </p:txBody>
      </p:sp>
    </p:spTree>
    <p:extLst>
      <p:ext uri="{BB962C8B-B14F-4D97-AF65-F5344CB8AC3E}">
        <p14:creationId xmlns:p14="http://schemas.microsoft.com/office/powerpoint/2010/main" val="4244225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8211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52400"/>
            <a:ext cx="5572125" cy="4179888"/>
          </a:xfrm>
        </p:spPr>
      </p:sp>
      <p:sp>
        <p:nvSpPr>
          <p:cNvPr id="3" name="Notes Placeholder 2"/>
          <p:cNvSpPr>
            <a:spLocks noGrp="1"/>
          </p:cNvSpPr>
          <p:nvPr>
            <p:ph type="body" idx="1"/>
          </p:nvPr>
        </p:nvSpPr>
        <p:spPr/>
        <p:txBody>
          <a:bodyPr/>
          <a:lstStyle/>
          <a:p>
            <a:r>
              <a:rPr lang="en-US" dirty="0"/>
              <a:t>- This page is called your “Dashboard.” It will</a:t>
            </a:r>
            <a:r>
              <a:rPr lang="en-US" baseline="0" dirty="0"/>
              <a:t> show your current completion status for each of the application sections. You will also get alerts and messages here such as the message telling you to contact a school to conduct your interview. </a:t>
            </a:r>
          </a:p>
          <a:p>
            <a:r>
              <a:rPr lang="en-US" baseline="0" dirty="0"/>
              <a:t>- You do not have to interview at the school where you want to attend. The school closest to you is fully capable to provide you a fair and quality interview. </a:t>
            </a:r>
          </a:p>
          <a:p>
            <a:r>
              <a:rPr lang="en-US" dirty="0"/>
              <a:t>- Please</a:t>
            </a:r>
            <a:r>
              <a:rPr lang="en-US" baseline="0" dirty="0"/>
              <a:t> review the links in the links section. There’s a ton of great information there that will likely answer most of your questions. If you still have questions, use the USARMY.KNOX.USACC.MBX.TRAIN2LEAD@MAIL.MIL email to get answers.</a:t>
            </a:r>
          </a:p>
          <a:p>
            <a:r>
              <a:rPr lang="en-US" dirty="0"/>
              <a:t>- Click</a:t>
            </a:r>
            <a:r>
              <a:rPr lang="en-US" baseline="0" dirty="0"/>
              <a:t> on the grey “Continue/Update Application” to continue. </a:t>
            </a:r>
            <a:endParaRPr lang="en-US" dirty="0"/>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7</a:t>
            </a:fld>
            <a:endParaRPr lang="en-US"/>
          </a:p>
        </p:txBody>
      </p:sp>
    </p:spTree>
    <p:extLst>
      <p:ext uri="{BB962C8B-B14F-4D97-AF65-F5344CB8AC3E}">
        <p14:creationId xmlns:p14="http://schemas.microsoft.com/office/powerpoint/2010/main" val="36838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52400"/>
            <a:ext cx="5572125" cy="4179888"/>
          </a:xfrm>
        </p:spPr>
      </p:sp>
      <p:sp>
        <p:nvSpPr>
          <p:cNvPr id="3" name="Notes Placeholder 2"/>
          <p:cNvSpPr>
            <a:spLocks noGrp="1"/>
          </p:cNvSpPr>
          <p:nvPr>
            <p:ph type="body" idx="1"/>
          </p:nvPr>
        </p:nvSpPr>
        <p:spPr/>
        <p:txBody>
          <a:bodyPr/>
          <a:lstStyle/>
          <a:p>
            <a:r>
              <a:rPr lang="en-US" dirty="0"/>
              <a:t>- The tabs above show status and allow easy navigation of application areas</a:t>
            </a:r>
          </a:p>
          <a:p>
            <a:r>
              <a:rPr lang="en-US" dirty="0"/>
              <a:t>- The items in red will let you know there’s still information that needs to be completed. </a:t>
            </a:r>
          </a:p>
          <a:p>
            <a:r>
              <a:rPr lang="en-US" dirty="0"/>
              <a:t>- The red x tabs have information that is still</a:t>
            </a:r>
            <a:r>
              <a:rPr lang="en-US" baseline="0" dirty="0"/>
              <a:t> required</a:t>
            </a:r>
            <a:r>
              <a:rPr lang="en-US" dirty="0"/>
              <a:t>, the yellow exclamation marked tabs still need attention, but the green checks</a:t>
            </a:r>
            <a:r>
              <a:rPr lang="en-US" baseline="0" dirty="0"/>
              <a:t> are complete. </a:t>
            </a:r>
          </a:p>
          <a:p>
            <a:r>
              <a:rPr lang="en-US" dirty="0"/>
              <a:t>- The Selection</a:t>
            </a:r>
            <a:r>
              <a:rPr lang="en-US" baseline="0" dirty="0"/>
              <a:t> Status tab will let you know where you application is in the process. </a:t>
            </a:r>
            <a:endParaRPr lang="en-US" dirty="0"/>
          </a:p>
        </p:txBody>
      </p:sp>
      <p:sp>
        <p:nvSpPr>
          <p:cNvPr id="4" name="Slide Number Placeholder 3"/>
          <p:cNvSpPr>
            <a:spLocks noGrp="1"/>
          </p:cNvSpPr>
          <p:nvPr>
            <p:ph type="sldNum" sz="quarter" idx="10"/>
          </p:nvPr>
        </p:nvSpPr>
        <p:spPr/>
        <p:txBody>
          <a:bodyPr/>
          <a:lstStyle/>
          <a:p>
            <a:pPr>
              <a:defRPr/>
            </a:pPr>
            <a:fld id="{5A5C9576-E7F8-4D0A-AA55-4388916613C5}" type="slidenum">
              <a:rPr lang="en-US" smtClean="0"/>
              <a:pPr>
                <a:defRPr/>
              </a:pPr>
              <a:t>8</a:t>
            </a:fld>
            <a:endParaRPr lang="en-US"/>
          </a:p>
        </p:txBody>
      </p:sp>
    </p:spTree>
    <p:extLst>
      <p:ext uri="{BB962C8B-B14F-4D97-AF65-F5344CB8AC3E}">
        <p14:creationId xmlns:p14="http://schemas.microsoft.com/office/powerpoint/2010/main" val="394046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2525" y="685800"/>
            <a:ext cx="4583113" cy="3436938"/>
          </a:xfrm>
          <a:ln/>
        </p:spPr>
      </p:sp>
      <p:sp>
        <p:nvSpPr>
          <p:cNvPr id="87043" name="Rectangle 3"/>
          <p:cNvSpPr>
            <a:spLocks noGrp="1" noChangeArrowheads="1"/>
          </p:cNvSpPr>
          <p:nvPr>
            <p:ph type="body" idx="1"/>
          </p:nvPr>
        </p:nvSpPr>
        <p:spPr>
          <a:xfrm>
            <a:off x="687042" y="4348396"/>
            <a:ext cx="5496339" cy="4123235"/>
          </a:xfrm>
          <a:noFill/>
          <a:ln w="9525"/>
        </p:spPr>
        <p:txBody>
          <a:bodyPr>
            <a:normAutofit lnSpcReduction="10000"/>
          </a:bodyPr>
          <a:lstStyle/>
          <a:p>
            <a:pPr eaLnBrk="1" hangingPunct="1">
              <a:lnSpc>
                <a:spcPct val="70000"/>
              </a:lnSpc>
              <a:spcBef>
                <a:spcPct val="0"/>
              </a:spcBef>
            </a:pPr>
            <a:r>
              <a:rPr lang="en-US" dirty="0"/>
              <a:t>The important concept to remember is that USACC is always working one FY out.  As this example shows, USACC is offering scholarships with FY 09 funding in FY 08.  So the application window opens in the Junior Year for Cadets entering college in the following FY.</a:t>
            </a:r>
          </a:p>
          <a:p>
            <a:pPr eaLnBrk="1" hangingPunct="1">
              <a:lnSpc>
                <a:spcPct val="70000"/>
              </a:lnSpc>
              <a:spcBef>
                <a:spcPct val="0"/>
              </a:spcBef>
            </a:pPr>
            <a:endParaRPr lang="en-US" dirty="0"/>
          </a:p>
          <a:p>
            <a:pPr eaLnBrk="1" hangingPunct="1">
              <a:lnSpc>
                <a:spcPct val="70000"/>
              </a:lnSpc>
              <a:spcBef>
                <a:spcPct val="0"/>
              </a:spcBef>
            </a:pPr>
            <a:r>
              <a:rPr lang="en-US" dirty="0"/>
              <a:t>The Allocations  are determined 18 months before the scholarships recipients arrive on campus.  This process remains unchanged.  CC sends down an allocation plan to the BDE’s.  The BDE’s in-turn make adjustments based on missions and markets of opportunity.  BDE’s submit completed allocation plans with UFRs to CC to be loaded in CCIMS.  Allocations will be broken down with 80% going to the centralized selection board and 20% for the PMS to award after the application window closes. </a:t>
            </a:r>
          </a:p>
          <a:p>
            <a:pPr eaLnBrk="1" hangingPunct="1">
              <a:lnSpc>
                <a:spcPct val="70000"/>
              </a:lnSpc>
              <a:spcBef>
                <a:spcPct val="0"/>
              </a:spcBef>
            </a:pPr>
            <a:endParaRPr lang="en-US" dirty="0"/>
          </a:p>
          <a:p>
            <a:pPr eaLnBrk="1" hangingPunct="1">
              <a:lnSpc>
                <a:spcPct val="70000"/>
              </a:lnSpc>
              <a:spcBef>
                <a:spcPct val="0"/>
              </a:spcBef>
            </a:pPr>
            <a:r>
              <a:rPr lang="en-US" dirty="0"/>
              <a:t>June the first interview cycle is run.  Interviewees are given 5 schools with the closest zip code to their HOR.</a:t>
            </a:r>
          </a:p>
          <a:p>
            <a:pPr eaLnBrk="1" hangingPunct="1">
              <a:lnSpc>
                <a:spcPct val="70000"/>
              </a:lnSpc>
              <a:spcBef>
                <a:spcPct val="0"/>
              </a:spcBef>
            </a:pPr>
            <a:endParaRPr lang="en-US" dirty="0"/>
          </a:p>
          <a:p>
            <a:pPr eaLnBrk="1" hangingPunct="1">
              <a:lnSpc>
                <a:spcPct val="70000"/>
              </a:lnSpc>
              <a:spcBef>
                <a:spcPct val="0"/>
              </a:spcBef>
            </a:pPr>
            <a:r>
              <a:rPr lang="en-US" dirty="0"/>
              <a:t>Boards are conducted each month between September and April minus December.  Applicants will be boarded only once and given an OML score, if not selected in that board, their file is re-inserted in to the OML’s of subsequent boards until they are selected, or the board cycle is complete.  Once selected as a winner the applicant has 30 days to respond that he will take the scholarship and identify where he intends to use it.</a:t>
            </a:r>
          </a:p>
          <a:p>
            <a:pPr eaLnBrk="1" hangingPunct="1">
              <a:lnSpc>
                <a:spcPct val="70000"/>
              </a:lnSpc>
              <a:spcBef>
                <a:spcPct val="0"/>
              </a:spcBef>
            </a:pPr>
            <a:endParaRPr lang="en-US" dirty="0"/>
          </a:p>
          <a:p>
            <a:pPr eaLnBrk="1" hangingPunct="1">
              <a:lnSpc>
                <a:spcPct val="70000"/>
              </a:lnSpc>
              <a:spcBef>
                <a:spcPct val="0"/>
              </a:spcBef>
            </a:pPr>
            <a:r>
              <a:rPr lang="en-US" dirty="0"/>
              <a:t>Once the application window closes the PMS can begin awarding their 20% of the allocations.  The primary use of those allocations is for someone who missed the application window, did not complete their application or who was not selected by the board for a scholarship.</a:t>
            </a:r>
          </a:p>
          <a:p>
            <a:pPr eaLnBrk="1" hangingPunct="1">
              <a:lnSpc>
                <a:spcPct val="70000"/>
              </a:lnSpc>
              <a:spcBef>
                <a:spcPct val="0"/>
              </a:spcBef>
            </a:pPr>
            <a:endParaRPr lang="en-US" dirty="0"/>
          </a:p>
          <a:p>
            <a:pPr eaLnBrk="1" hangingPunct="1">
              <a:lnSpc>
                <a:spcPct val="70000"/>
              </a:lnSpc>
              <a:spcBef>
                <a:spcPct val="0"/>
              </a:spcBef>
            </a:pPr>
            <a:r>
              <a:rPr lang="en-US" dirty="0"/>
              <a:t>On 1 May applicants are required to confirm their school of choice.  No reply will be considered no change from school they identified.</a:t>
            </a:r>
          </a:p>
          <a:p>
            <a:pPr eaLnBrk="1" hangingPunct="1">
              <a:lnSpc>
                <a:spcPct val="70000"/>
              </a:lnSpc>
              <a:spcBef>
                <a:spcPct val="0"/>
              </a:spcBef>
            </a:pPr>
            <a:endParaRPr lang="en-US" dirty="0"/>
          </a:p>
          <a:p>
            <a:pPr eaLnBrk="1" hangingPunct="1">
              <a:lnSpc>
                <a:spcPct val="70000"/>
              </a:lnSpc>
              <a:spcBef>
                <a:spcPct val="0"/>
              </a:spcBef>
            </a:pPr>
            <a:r>
              <a:rPr lang="en-US" dirty="0"/>
              <a:t>Once all boards are complete and all acceptances are in, CC will evaluate funds available for on campus offers and schools can begin making offers.</a:t>
            </a:r>
          </a:p>
          <a:p>
            <a:pPr eaLnBrk="1" hangingPunct="1">
              <a:lnSpc>
                <a:spcPct val="70000"/>
              </a:lnSpc>
              <a:spcBef>
                <a:spcPct val="0"/>
              </a:spcBef>
            </a:pPr>
            <a:endParaRPr lang="en-US" dirty="0"/>
          </a:p>
        </p:txBody>
      </p:sp>
    </p:spTree>
    <p:extLst>
      <p:ext uri="{BB962C8B-B14F-4D97-AF65-F5344CB8AC3E}">
        <p14:creationId xmlns:p14="http://schemas.microsoft.com/office/powerpoint/2010/main" val="1870323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t>- Military service continues to be a respectable and needed means for giving back to one’s country.  Just watch the public support our Soldiers receive as they go through airports in uniform.</a:t>
            </a:r>
          </a:p>
          <a:p>
            <a:r>
              <a:rPr lang="en-US"/>
              <a:t>-As you can see on the table on the right, pay raises designed to ensure the viability of the All-Volunteer Force have resulted in very competitive wages for commissioned officer service. These figures do not include a tax-free housing allowance based on location and rank.</a:t>
            </a:r>
          </a:p>
          <a:p>
            <a:r>
              <a:rPr lang="en-US"/>
              <a:t>- In fact, officership offers immediate attainment of middle class status.  </a:t>
            </a:r>
          </a:p>
          <a:p>
            <a:r>
              <a:rPr lang="en-US"/>
              <a:t>- Officers continue to have opportunities to travel and move often to a variety of world- wide locations.</a:t>
            </a:r>
          </a:p>
          <a:p>
            <a:r>
              <a:rPr lang="en-US"/>
              <a:t>- Generous retirement.  50% of base pay at 20 years of service, rising 2.5% to 75% at 30 years.  Annual cost of living allowance raises tied to inflation make it the gift that keeps on giving.</a:t>
            </a:r>
          </a:p>
          <a:p>
            <a:r>
              <a:rPr lang="en-US"/>
              <a:t>- Service member’s Group Life Insurance (SGLI).  All Service Members entitled to $400,000 benefit are automatically insured for the maximum amount of $400,000 for $27/month.</a:t>
            </a:r>
          </a:p>
          <a:p>
            <a:r>
              <a:rPr lang="en-US"/>
              <a:t>- The new Post-9/11 GI Bill offers up to 100% tuition and fee coverage as well as monthly housing stipend.  The Bill also offers a new twist— you have the option of passing on your benefits to your spouse or children. </a:t>
            </a:r>
          </a:p>
          <a:p>
            <a:r>
              <a:rPr lang="en-US"/>
              <a:t>- The leader training and opportunities you receive will be valuable experience that will hold you in good stead for any career option you pursue following military service.</a:t>
            </a:r>
          </a:p>
          <a:p>
            <a:r>
              <a:rPr lang="en-US"/>
              <a:t>- According to headhunters, human resources executives, and business school admissions officers, junior officers, with a college degree and leadership experience far beyond that of their civilian peers- are stars waiting to happen.</a:t>
            </a:r>
          </a:p>
        </p:txBody>
      </p:sp>
      <p:sp>
        <p:nvSpPr>
          <p:cNvPr id="34820" name="Slide Number Placeholder 3"/>
          <p:cNvSpPr>
            <a:spLocks noGrp="1"/>
          </p:cNvSpPr>
          <p:nvPr>
            <p:ph type="sldNum" sz="quarter" idx="5"/>
          </p:nvPr>
        </p:nvSpPr>
        <p:spPr>
          <a:noFill/>
        </p:spPr>
        <p:txBody>
          <a:bodyPr/>
          <a:lstStyle/>
          <a:p>
            <a:fld id="{A892C0DE-65E9-4658-B028-8B0DFBF2345C}" type="slidenum">
              <a:rPr lang="en-US" smtClean="0">
                <a:latin typeface="Arial" charset="0"/>
              </a:rPr>
              <a:pPr/>
              <a:t>16</a:t>
            </a:fld>
            <a:endParaRPr lang="en-US">
              <a:latin typeface="Arial" charset="0"/>
            </a:endParaRPr>
          </a:p>
        </p:txBody>
      </p:sp>
    </p:spTree>
    <p:extLst>
      <p:ext uri="{BB962C8B-B14F-4D97-AF65-F5344CB8AC3E}">
        <p14:creationId xmlns:p14="http://schemas.microsoft.com/office/powerpoint/2010/main" val="392288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3481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0" y="76200"/>
            <a:ext cx="9144000" cy="1016000"/>
          </a:xfrm>
          <a:prstGeom prst="rect">
            <a:avLst/>
          </a:prstGeom>
          <a:noFill/>
        </p:spPr>
        <p:txBody>
          <a:bodyPr>
            <a:spAutoFit/>
          </a:bodyPr>
          <a:lstStyle/>
          <a:p>
            <a:pPr algn="ctr" fontAlgn="auto">
              <a:spcBef>
                <a:spcPts val="0"/>
              </a:spcBef>
              <a:spcAft>
                <a:spcPts val="0"/>
              </a:spcAft>
              <a:defRPr/>
            </a:pPr>
            <a:r>
              <a:rPr lang="en-US" sz="3200" b="1" dirty="0">
                <a:ln w="9525">
                  <a:noFill/>
                  <a:prstDash val="solid"/>
                </a:ln>
                <a:effectLst>
                  <a:outerShdw blurRad="41275" dist="20320" dir="1800000" algn="tl" rotWithShape="0">
                    <a:srgbClr val="000000">
                      <a:alpha val="40000"/>
                    </a:srgbClr>
                  </a:outerShdw>
                </a:effectLst>
                <a:latin typeface="+mn-lt"/>
                <a:cs typeface="+mn-cs"/>
              </a:rPr>
              <a:t>Leadership Excellence</a:t>
            </a:r>
          </a:p>
          <a:p>
            <a:pPr algn="ctr" fontAlgn="auto">
              <a:spcBef>
                <a:spcPts val="0"/>
              </a:spcBef>
              <a:spcAft>
                <a:spcPts val="0"/>
              </a:spcAft>
              <a:defRPr/>
            </a:pPr>
            <a:r>
              <a:rPr lang="en-US" sz="2800" b="1" i="1" dirty="0">
                <a:ln w="12700">
                  <a:noFill/>
                  <a:prstDash val="solid"/>
                </a:ln>
                <a:effectLst>
                  <a:outerShdw blurRad="41275" dist="20320" dir="1800000" algn="tl" rotWithShape="0">
                    <a:srgbClr val="000000">
                      <a:alpha val="40000"/>
                    </a:srgbClr>
                  </a:outerShdw>
                </a:effectLst>
                <a:latin typeface="+mn-lt"/>
                <a:cs typeface="+mn-cs"/>
              </a:rPr>
              <a:t>This We’ll Defend</a:t>
            </a:r>
          </a:p>
        </p:txBody>
      </p:sp>
      <p:sp>
        <p:nvSpPr>
          <p:cNvPr id="5" name="TextBox 4"/>
          <p:cNvSpPr txBox="1"/>
          <p:nvPr userDrawn="1"/>
        </p:nvSpPr>
        <p:spPr>
          <a:xfrm>
            <a:off x="0" y="6257925"/>
            <a:ext cx="9144000" cy="523875"/>
          </a:xfrm>
          <a:prstGeom prst="rect">
            <a:avLst/>
          </a:prstGeom>
          <a:noFill/>
        </p:spPr>
        <p:txBody>
          <a:bodyPr>
            <a:spAutoFit/>
          </a:bodyPr>
          <a:lstStyle/>
          <a:p>
            <a:pPr algn="ctr" fontAlgn="auto">
              <a:spcBef>
                <a:spcPts val="0"/>
              </a:spcBef>
              <a:spcAft>
                <a:spcPts val="0"/>
              </a:spcAft>
              <a:defRPr/>
            </a:pPr>
            <a:r>
              <a:rPr lang="en-US" sz="2800" b="1" i="1" dirty="0">
                <a:ln w="9525">
                  <a:noFill/>
                  <a:prstDash val="solid"/>
                </a:ln>
                <a:effectLst>
                  <a:outerShdw blurRad="41275" dist="20320" dir="1800000" algn="tl" rotWithShape="0">
                    <a:srgbClr val="000000">
                      <a:alpha val="40000"/>
                    </a:srgbClr>
                  </a:outerShdw>
                </a:effectLst>
                <a:latin typeface="+mn-lt"/>
                <a:cs typeface="+mn-cs"/>
              </a:rPr>
              <a:t>Leaders for Life</a:t>
            </a:r>
            <a:endParaRPr lang="en-US" sz="2400" b="1" i="1" dirty="0">
              <a:ln w="9525">
                <a:noFill/>
                <a:prstDash val="solid"/>
              </a:ln>
              <a:effectLst>
                <a:outerShdw blurRad="41275" dist="20320" dir="1800000" algn="tl" rotWithShape="0">
                  <a:srgbClr val="000000">
                    <a:alpha val="40000"/>
                  </a:srgbClr>
                </a:outerShdw>
              </a:effectLst>
              <a:latin typeface="+mn-lt"/>
              <a:cs typeface="+mn-cs"/>
            </a:endParaRPr>
          </a:p>
        </p:txBody>
      </p:sp>
      <p:sp>
        <p:nvSpPr>
          <p:cNvPr id="6" name="Rectangle 24"/>
          <p:cNvSpPr>
            <a:spLocks noChangeArrowheads="1"/>
          </p:cNvSpPr>
          <p:nvPr userDrawn="1"/>
        </p:nvSpPr>
        <p:spPr bwMode="auto">
          <a:xfrm>
            <a:off x="0" y="6065838"/>
            <a:ext cx="9144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2000" b="1" dirty="0">
              <a:solidFill>
                <a:srgbClr val="FFFFFF"/>
              </a:solidFill>
              <a:latin typeface="Arial" pitchFamily="34" charset="0"/>
              <a:cs typeface="+mn-cs"/>
            </a:endParaRPr>
          </a:p>
        </p:txBody>
      </p:sp>
      <p:sp>
        <p:nvSpPr>
          <p:cNvPr id="7" name="Rectangle 24"/>
          <p:cNvSpPr>
            <a:spLocks noChangeArrowheads="1"/>
          </p:cNvSpPr>
          <p:nvPr userDrawn="1"/>
        </p:nvSpPr>
        <p:spPr bwMode="auto">
          <a:xfrm rot="10800000">
            <a:off x="0" y="1036638"/>
            <a:ext cx="9144000" cy="1825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440738" y="42863"/>
            <a:ext cx="660400" cy="914400"/>
          </a:xfrm>
          <a:prstGeom prst="rect">
            <a:avLst/>
          </a:prstGeom>
          <a:noFill/>
          <a:ln w="9525">
            <a:noFill/>
            <a:miter lim="800000"/>
            <a:headEnd/>
            <a:tailEnd/>
          </a:ln>
        </p:spPr>
      </p:pic>
      <p:pic>
        <p:nvPicPr>
          <p:cNvPr id="9" name="Picture 3" descr="C:\Users\BorgerdingTB\AppData\Local\Microsoft\Windows\Temporary Internet Files\Content.Outlook\B8021UZJ\Nice Army of One.jpg"/>
          <p:cNvPicPr>
            <a:picLocks noChangeAspect="1" noChangeArrowheads="1"/>
          </p:cNvPicPr>
          <p:nvPr userDrawn="1"/>
        </p:nvPicPr>
        <p:blipFill>
          <a:blip r:embed="rId3"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25"/>
            <a:ext cx="7772400" cy="1470025"/>
          </a:xfrm>
        </p:spPr>
        <p:txBody>
          <a:bodyPr>
            <a:normAutofit/>
          </a:bodyPr>
          <a:lstStyle>
            <a:lvl1pPr algn="ctr">
              <a:defRPr sz="3600" baseline="0"/>
            </a:lvl1pPr>
          </a:lstStyle>
          <a:p>
            <a:r>
              <a:rPr lang="en-US"/>
              <a:t>Click to edit Master title style</a:t>
            </a:r>
            <a:endParaRPr lang="en-US" dirty="0"/>
          </a:p>
        </p:txBody>
      </p:sp>
      <p:sp>
        <p:nvSpPr>
          <p:cNvPr id="18" name="Text Placeholder 17"/>
          <p:cNvSpPr>
            <a:spLocks noGrp="1"/>
          </p:cNvSpPr>
          <p:nvPr>
            <p:ph type="body" sz="quarter" idx="10"/>
          </p:nvPr>
        </p:nvSpPr>
        <p:spPr>
          <a:xfrm>
            <a:off x="1447800" y="3810000"/>
            <a:ext cx="6400800" cy="2057400"/>
          </a:xfrm>
        </p:spPr>
        <p:txBody>
          <a:bodyPr/>
          <a:lstStyle>
            <a:lvl1pPr algn="ctr">
              <a:buNone/>
              <a:defRPr sz="2400" baseline="0"/>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838200" y="1752600"/>
            <a:ext cx="3733800" cy="4572000"/>
          </a:xfrm>
          <a:prstGeom prst="rect">
            <a:avLst/>
          </a:prstGeom>
          <a:noFill/>
          <a:ln w="9525">
            <a:noFill/>
            <a:miter lim="800000"/>
            <a:headEnd/>
            <a:tailEnd/>
          </a:ln>
        </p:spPr>
      </p:pic>
      <p:sp>
        <p:nvSpPr>
          <p:cNvPr id="3" name="TextBox 2"/>
          <p:cNvSpPr txBox="1"/>
          <p:nvPr userDrawn="1"/>
        </p:nvSpPr>
        <p:spPr>
          <a:xfrm>
            <a:off x="685800" y="274638"/>
            <a:ext cx="7772400" cy="461962"/>
          </a:xfrm>
          <a:prstGeom prst="rect">
            <a:avLst/>
          </a:prstGeom>
          <a:noFill/>
        </p:spPr>
        <p:txBody>
          <a:bodyPr>
            <a:spAutoFit/>
          </a:bodyPr>
          <a:lstStyle/>
          <a:p>
            <a:pPr algn="ctr" fontAlgn="auto">
              <a:spcBef>
                <a:spcPts val="0"/>
              </a:spcBef>
              <a:spcAft>
                <a:spcPts val="0"/>
              </a:spcAft>
              <a:defRPr/>
            </a:pPr>
            <a:r>
              <a:rPr lang="en-US" sz="2400" b="1" dirty="0">
                <a:solidFill>
                  <a:prstClr val="black"/>
                </a:solidFill>
                <a:latin typeface="Arial" pitchFamily="34" charset="0"/>
                <a:cs typeface="Arial" pitchFamily="34" charset="0"/>
              </a:rPr>
              <a:t>Welcome to the Cadet Command Slide Format</a:t>
            </a:r>
          </a:p>
        </p:txBody>
      </p:sp>
      <p:sp>
        <p:nvSpPr>
          <p:cNvPr id="4" name="TextBox 3"/>
          <p:cNvSpPr txBox="1"/>
          <p:nvPr userDrawn="1"/>
        </p:nvSpPr>
        <p:spPr>
          <a:xfrm>
            <a:off x="4800600" y="1571625"/>
            <a:ext cx="4038600" cy="5032375"/>
          </a:xfrm>
          <a:prstGeom prst="rect">
            <a:avLst/>
          </a:prstGeom>
          <a:solidFill>
            <a:schemeClr val="bg2"/>
          </a:solidFill>
          <a:ln w="12700">
            <a:solidFill>
              <a:schemeClr val="tx1">
                <a:lumMod val="50000"/>
                <a:lumOff val="50000"/>
              </a:schemeClr>
            </a:solidFill>
          </a:ln>
        </p:spPr>
        <p:txBody>
          <a:bodyPr>
            <a:spAutoFit/>
          </a:bodyPr>
          <a:lstStyle/>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To begin making your slide presentation, follow the arrow and:</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Step 1.  From the “Home” tab, choose “Layout” to select and create your title slide.</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Step 2.  From the “Home” tab, choose “New Slide”, then select the template that best fits your presentation.</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Notes:</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All fonts should be Arial</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Templates automatically reduce overall size of text as more is added; do not go below font size 14 or third sub-bullet level</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Do not change formatting (e.g. hanging indent, bullet types, etc.)</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Brigades:  use this template, but you may put the USACC patch in the top left and add your brigade logo to the top right </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Print in grayscale; only print in color if there is a chart on the page that has color coding</a:t>
            </a:r>
          </a:p>
        </p:txBody>
      </p:sp>
      <p:grpSp>
        <p:nvGrpSpPr>
          <p:cNvPr id="5" name="Group 16"/>
          <p:cNvGrpSpPr>
            <a:grpSpLocks/>
          </p:cNvGrpSpPr>
          <p:nvPr userDrawn="1"/>
        </p:nvGrpSpPr>
        <p:grpSpPr bwMode="auto">
          <a:xfrm>
            <a:off x="165100" y="1308100"/>
            <a:ext cx="1524000" cy="1066800"/>
            <a:chOff x="914400" y="1371601"/>
            <a:chExt cx="1194318" cy="1240970"/>
          </a:xfrm>
        </p:grpSpPr>
        <p:sp>
          <p:nvSpPr>
            <p:cNvPr id="6" name="Oval 5"/>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7" name="Straight Arrow Connector 6"/>
            <p:cNvCxnSpPr>
              <a:stCxn id="18" idx="1"/>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4375" y="91440"/>
            <a:ext cx="7715250" cy="822960"/>
          </a:xfrm>
          <a:prstGeom prst="rect">
            <a:avLst/>
          </a:prstGeom>
        </p:spPr>
        <p:txBody>
          <a:bodyPr lIns="91407" tIns="45703" rIns="91407" bIns="45703">
            <a:no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137160" y="1143000"/>
            <a:ext cx="8869680" cy="5486400"/>
          </a:xfrm>
          <a:prstGeom prst="rect">
            <a:avLst/>
          </a:prstGeom>
        </p:spPr>
        <p:txBody>
          <a:bodyPr lIns="91407" tIns="45703" rIns="91407" bIns="45703"/>
          <a:lstStyle>
            <a:lvl1pPr marL="171387" indent="-171387">
              <a:buFont typeface="Arial" pitchFamily="34" charset="0"/>
              <a:buChar char="•"/>
              <a:defRPr sz="2600"/>
            </a:lvl1pPr>
            <a:lvl2pPr marL="512577" indent="-282473">
              <a:buFont typeface="Wingdings" pitchFamily="2" charset="2"/>
              <a:buChar char="Ø"/>
              <a:tabLst/>
              <a:defRPr/>
            </a:lvl2pPr>
            <a:lvl3pPr marL="742682" indent="-230105">
              <a:buFont typeface="Arial" pitchFamily="34" charset="0"/>
              <a:buChar char="–"/>
              <a:defRPr/>
            </a:lvl3pPr>
            <a:lvl4pPr marL="914070" indent="-171387">
              <a:buFont typeface="Wingdings" pitchFamily="2" charset="2"/>
              <a:buChar char="§"/>
              <a:defRPr/>
            </a:lvl4pPr>
            <a:lvl5pPr marL="1085457" indent="-171387">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3200"/>
            <a:ext cx="8229600" cy="604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835756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9" descr="top-corner"/>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410200" y="3562350"/>
            <a:ext cx="3733800" cy="3295650"/>
          </a:xfrm>
          <a:prstGeom prst="rect">
            <a:avLst/>
          </a:prstGeom>
          <a:noFill/>
          <a:ln w="9525">
            <a:noFill/>
            <a:miter lim="800000"/>
            <a:headEnd/>
            <a:tailEnd/>
          </a:ln>
        </p:spPr>
      </p:pic>
      <p:pic>
        <p:nvPicPr>
          <p:cNvPr id="5" name="Picture 9" descr="top-corner"/>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0" y="0"/>
            <a:ext cx="3810000" cy="3295650"/>
          </a:xfrm>
          <a:prstGeom prst="rect">
            <a:avLst/>
          </a:prstGeom>
          <a:noFill/>
          <a:ln w="9525">
            <a:noFill/>
            <a:miter lim="800000"/>
            <a:headEnd/>
            <a:tailEnd/>
          </a:ln>
        </p:spPr>
      </p:pic>
      <p:pic>
        <p:nvPicPr>
          <p:cNvPr id="6" name="Picture 9" descr="top-corner"/>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5848350" y="0"/>
            <a:ext cx="3295650" cy="3810000"/>
          </a:xfrm>
          <a:prstGeom prst="rect">
            <a:avLst/>
          </a:prstGeom>
          <a:noFill/>
          <a:ln w="9525">
            <a:noFill/>
            <a:miter lim="800000"/>
            <a:headEnd/>
            <a:tailEnd/>
          </a:ln>
        </p:spPr>
      </p:pic>
      <p:pic>
        <p:nvPicPr>
          <p:cNvPr id="7" name="Picture 9" descr="top-corner"/>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0" y="3124200"/>
            <a:ext cx="3295650" cy="3733800"/>
          </a:xfrm>
          <a:prstGeom prst="rect">
            <a:avLst/>
          </a:prstGeom>
          <a:noFill/>
          <a:ln w="9525">
            <a:noFill/>
            <a:miter lim="800000"/>
            <a:headEnd/>
            <a:tailEnd/>
          </a:ln>
        </p:spPr>
      </p:pic>
      <p:pic>
        <p:nvPicPr>
          <p:cNvPr id="8" name="Picture 2" descr="http://www.tioh.hqda.pentagon.mil/ImageProxy.ashx?n=1&amp;t=original&amp;id=5161"/>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8440738" y="42863"/>
            <a:ext cx="660400" cy="914400"/>
          </a:xfrm>
          <a:prstGeom prst="rect">
            <a:avLst/>
          </a:prstGeom>
          <a:noFill/>
          <a:ln w="9525">
            <a:noFill/>
            <a:miter lim="800000"/>
            <a:headEnd/>
            <a:tailEnd/>
          </a:ln>
        </p:spPr>
      </p:pic>
      <p:pic>
        <p:nvPicPr>
          <p:cNvPr id="9" name="Picture 3" descr="C:\Users\BorgerdingTB\AppData\Local\Microsoft\Windows\Temporary Internet Files\Content.Outlook\B8021UZJ\Nice Army of One.jpg"/>
          <p:cNvPicPr>
            <a:picLocks noChangeAspect="1" noChangeArrowheads="1"/>
          </p:cNvPicPr>
          <p:nvPr userDrawn="1"/>
        </p:nvPicPr>
        <p:blipFill>
          <a:blip r:embed="rId7"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10" name="Rectangle 9"/>
          <p:cNvSpPr/>
          <p:nvPr userDrawn="1"/>
        </p:nvSpPr>
        <p:spPr>
          <a:xfrm>
            <a:off x="0" y="990600"/>
            <a:ext cx="9144000" cy="76200"/>
          </a:xfrm>
          <a:prstGeom prst="rect">
            <a:avLst/>
          </a:prstGeom>
          <a:solidFill>
            <a:srgbClr val="FFCC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10668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22" name="Rectangle 2"/>
          <p:cNvSpPr>
            <a:spLocks noGrp="1" noChangeArrowheads="1"/>
          </p:cNvSpPr>
          <p:nvPr>
            <p:ph type="ctrTitle"/>
          </p:nvPr>
        </p:nvSpPr>
        <p:spPr>
          <a:xfrm>
            <a:off x="685800" y="2130425"/>
            <a:ext cx="7772400" cy="1470025"/>
          </a:xfrm>
          <a:prstGeom prst="rect">
            <a:avLst/>
          </a:prstGeom>
        </p:spPr>
        <p:txBody>
          <a:bodyPr>
            <a:normAutofit/>
          </a:bodyPr>
          <a:lstStyle>
            <a:lvl1pPr algn="ctr">
              <a:defRPr sz="4000"/>
            </a:lvl1pPr>
          </a:lstStyle>
          <a:p>
            <a:r>
              <a:rPr lang="en-US"/>
              <a:t>Click to edit Master title style</a:t>
            </a:r>
            <a:endParaRPr lang="en-US" dirty="0"/>
          </a:p>
        </p:txBody>
      </p:sp>
      <p:sp>
        <p:nvSpPr>
          <p:cNvPr id="5123" name="Rectangle 3"/>
          <p:cNvSpPr>
            <a:spLocks noGrp="1" noChangeArrowheads="1"/>
          </p:cNvSpPr>
          <p:nvPr>
            <p:ph type="subTitle" idx="1"/>
          </p:nvPr>
        </p:nvSpPr>
        <p:spPr>
          <a:xfrm>
            <a:off x="1371600" y="3886200"/>
            <a:ext cx="6400800" cy="1752600"/>
          </a:xfrm>
        </p:spPr>
        <p:txBody>
          <a:bodyPr>
            <a:normAutofit/>
          </a:bodyPr>
          <a:lstStyle>
            <a:lvl1pPr marL="0" indent="0" algn="ctr">
              <a:buFontTx/>
              <a:buNone/>
              <a:defRPr sz="2400" baseline="0"/>
            </a:lvl1pPr>
          </a:lstStyle>
          <a:p>
            <a:r>
              <a:rPr lang="en-US"/>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5448"/>
            <a:ext cx="7315200" cy="822960"/>
          </a:xfrm>
          <a:prstGeom prst="rect">
            <a:avLst/>
          </a:prstGeom>
        </p:spPr>
        <p:txBody>
          <a:bodyPr>
            <a:no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55448" y="1216152"/>
            <a:ext cx="8842248" cy="5102352"/>
          </a:xfrm>
        </p:spPr>
        <p:txBody>
          <a:bodyPr/>
          <a:lstStyle>
            <a:lvl1pPr marL="283464" indent="-283464">
              <a:spcBef>
                <a:spcPts val="600"/>
              </a:spcBef>
              <a:buFont typeface="Wingdings" pitchFamily="2" charset="2"/>
              <a:buChar char="Ø"/>
              <a:defRPr sz="2600"/>
            </a:lvl1pPr>
            <a:lvl2pPr marL="457200" indent="-173736">
              <a:spcBef>
                <a:spcPts val="600"/>
              </a:spcBef>
              <a:buFont typeface="Arial" pitchFamily="34" charset="0"/>
              <a:buChar char="•"/>
              <a:tabLst/>
              <a:defRPr/>
            </a:lvl2pPr>
            <a:lvl3pPr marL="684213" indent="-171450">
              <a:spcBef>
                <a:spcPts val="600"/>
              </a:spcBef>
              <a:buFont typeface="Arial" pitchFamily="34" charset="0"/>
              <a:buChar char="–"/>
              <a:defRPr/>
            </a:lvl3pPr>
            <a:lvl4pPr marL="854075" indent="-169863">
              <a:spcBef>
                <a:spcPts val="600"/>
              </a:spcBef>
              <a:buFont typeface="Wingdings" pitchFamily="2" charset="2"/>
              <a:buChar char="§"/>
              <a:defRPr/>
            </a:lvl4pPr>
            <a:lvl5pPr marL="1025525" indent="-171450">
              <a:buNone/>
              <a:defRPr sz="1600"/>
            </a:lvl5pPr>
          </a:lstStyle>
          <a:p>
            <a:pPr lvl="0"/>
            <a:r>
              <a:rPr lang="en-US" dirty="0"/>
              <a:t>Click to edit Master text styles</a:t>
            </a:r>
          </a:p>
          <a:p>
            <a:pPr lvl="1"/>
            <a:r>
              <a:rPr lang="en-US" dirty="0"/>
              <a:t>Second level</a:t>
            </a:r>
          </a:p>
          <a:p>
            <a:pPr lvl="2"/>
            <a:r>
              <a:rPr lang="en-US" dirty="0"/>
              <a:t>Third level</a:t>
            </a:r>
          </a:p>
          <a:p>
            <a:pPr lvl="3"/>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mplate for Talking Points Slides">
    <p:bg>
      <p:bgPr>
        <a:solidFill>
          <a:srgbClr val="800000"/>
        </a:solidFill>
        <a:effectLst/>
      </p:bgPr>
    </p:bg>
    <p:spTree>
      <p:nvGrpSpPr>
        <p:cNvPr id="1" name=""/>
        <p:cNvGrpSpPr/>
        <p:nvPr/>
      </p:nvGrpSpPr>
      <p:grpSpPr>
        <a:xfrm>
          <a:off x="0" y="0"/>
          <a:ext cx="0" cy="0"/>
          <a:chOff x="0" y="0"/>
          <a:chExt cx="0" cy="0"/>
        </a:xfrm>
      </p:grpSpPr>
      <p:sp>
        <p:nvSpPr>
          <p:cNvPr id="4" name="Rectangle 3"/>
          <p:cNvSpPr/>
          <p:nvPr userDrawn="1"/>
        </p:nvSpPr>
        <p:spPr>
          <a:xfrm>
            <a:off x="457200" y="304800"/>
            <a:ext cx="8305800" cy="624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Slide Number Placeholder 4"/>
          <p:cNvSpPr txBox="1">
            <a:spLocks/>
          </p:cNvSpPr>
          <p:nvPr userDrawn="1"/>
        </p:nvSpPr>
        <p:spPr>
          <a:xfrm>
            <a:off x="0" y="6562725"/>
            <a:ext cx="838200" cy="304800"/>
          </a:xfrm>
          <a:prstGeom prst="rect">
            <a:avLst/>
          </a:prstGeom>
        </p:spPr>
        <p:txBody>
          <a:bodyPr anchor="b"/>
          <a:lstStyle/>
          <a:p>
            <a:pPr>
              <a:defRPr/>
            </a:pPr>
            <a:fld id="{AA41D827-F41E-4AA6-B2C9-0ADF8BCB8D42}" type="slidenum">
              <a:rPr lang="en-US" sz="1000" b="1" kern="0">
                <a:solidFill>
                  <a:sysClr val="windowText" lastClr="000000"/>
                </a:solidFill>
                <a:latin typeface="Arial" pitchFamily="34" charset="0"/>
                <a:cs typeface="Arial" pitchFamily="34" charset="0"/>
              </a:rPr>
              <a:pPr>
                <a:defRPr/>
              </a:pPr>
              <a:t>‹#›</a:t>
            </a:fld>
            <a:endParaRPr lang="en-US" sz="1000" b="1" kern="0" dirty="0">
              <a:solidFill>
                <a:sysClr val="windowText" lastClr="000000"/>
              </a:solidFill>
              <a:latin typeface="Arial" pitchFamily="34" charset="0"/>
              <a:cs typeface="Arial" pitchFamily="34" charset="0"/>
            </a:endParaRPr>
          </a:p>
        </p:txBody>
      </p:sp>
      <p:sp>
        <p:nvSpPr>
          <p:cNvPr id="6" name="Rectangle 5"/>
          <p:cNvSpPr/>
          <p:nvPr userDrawn="1"/>
        </p:nvSpPr>
        <p:spPr>
          <a:xfrm>
            <a:off x="76200" y="990600"/>
            <a:ext cx="304800" cy="4800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a:defRPr/>
            </a:pPr>
            <a:r>
              <a:rPr lang="en-US" b="1" dirty="0">
                <a:solidFill>
                  <a:sysClr val="windowText" lastClr="000000"/>
                </a:solidFill>
              </a:rPr>
              <a:t>TALKING POINTS</a:t>
            </a:r>
          </a:p>
        </p:txBody>
      </p:sp>
      <p:sp>
        <p:nvSpPr>
          <p:cNvPr id="11" name="Title 1"/>
          <p:cNvSpPr>
            <a:spLocks noGrp="1"/>
          </p:cNvSpPr>
          <p:nvPr>
            <p:ph type="title"/>
          </p:nvPr>
        </p:nvSpPr>
        <p:spPr>
          <a:xfrm>
            <a:off x="1600200" y="381000"/>
            <a:ext cx="5943600" cy="533400"/>
          </a:xfrm>
        </p:spPr>
        <p:txBody>
          <a:bodyPr>
            <a:normAutofit/>
          </a:bodyPr>
          <a:lstStyle>
            <a:lvl1pPr algn="ctr">
              <a:defRPr sz="2800">
                <a:latin typeface="Arial" pitchFamily="34" charset="0"/>
                <a:cs typeface="Arial" pitchFamily="34" charset="0"/>
              </a:defRPr>
            </a:lvl1pPr>
          </a:lstStyle>
          <a:p>
            <a:endParaRPr lang="en-US" dirty="0"/>
          </a:p>
        </p:txBody>
      </p:sp>
      <p:sp>
        <p:nvSpPr>
          <p:cNvPr id="17" name="Content Placeholder 2"/>
          <p:cNvSpPr>
            <a:spLocks noGrp="1"/>
          </p:cNvSpPr>
          <p:nvPr>
            <p:ph idx="1"/>
          </p:nvPr>
        </p:nvSpPr>
        <p:spPr>
          <a:xfrm>
            <a:off x="533400" y="990600"/>
            <a:ext cx="8153400" cy="5486400"/>
          </a:xfrm>
        </p:spPr>
        <p:txBody>
          <a:bodyPr/>
          <a:lstStyle>
            <a:lvl1pPr marL="342900" indent="-342900">
              <a:defRPr/>
            </a:lvl1pPr>
            <a:lvl2pPr marL="514350" indent="-174625">
              <a:defRPr/>
            </a:lvl2pPr>
            <a:lvl3pPr marL="801688" indent="-227013">
              <a:defRPr/>
            </a:lvl3pPr>
            <a:lvl4pPr marL="974725" indent="-173038">
              <a:spcBef>
                <a:spcPts val="600"/>
              </a:spcBef>
              <a:buFont typeface="Wingdings" pitchFamily="2" charset="2"/>
              <a:buChar char="§"/>
              <a:defRPr baseline="0"/>
            </a:lvl4pPr>
          </a:lstStyle>
          <a:p>
            <a:pPr lvl="0"/>
            <a:r>
              <a:rPr lang="en-US" dirty="0"/>
              <a:t>Click to edit Master text styles</a:t>
            </a:r>
          </a:p>
          <a:p>
            <a:pPr lvl="1"/>
            <a:r>
              <a:rPr lang="en-US" dirty="0"/>
              <a:t>Second level</a:t>
            </a:r>
          </a:p>
          <a:p>
            <a:pPr lvl="2"/>
            <a:r>
              <a:rPr lang="en-US" dirty="0"/>
              <a:t>Third level</a:t>
            </a:r>
          </a:p>
          <a:p>
            <a:pPr lvl="3"/>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view for Talking Points Slides">
    <p:bg>
      <p:bgPr>
        <a:solidFill>
          <a:srgbClr val="800000"/>
        </a:solidFill>
        <a:effectLst/>
      </p:bgPr>
    </p:bg>
    <p:spTree>
      <p:nvGrpSpPr>
        <p:cNvPr id="1" name=""/>
        <p:cNvGrpSpPr/>
        <p:nvPr/>
      </p:nvGrpSpPr>
      <p:grpSpPr>
        <a:xfrm>
          <a:off x="0" y="0"/>
          <a:ext cx="0" cy="0"/>
          <a:chOff x="0" y="0"/>
          <a:chExt cx="0" cy="0"/>
        </a:xfrm>
      </p:grpSpPr>
      <p:sp>
        <p:nvSpPr>
          <p:cNvPr id="2" name="Rectangle 1"/>
          <p:cNvSpPr/>
          <p:nvPr userDrawn="1"/>
        </p:nvSpPr>
        <p:spPr>
          <a:xfrm>
            <a:off x="419100" y="304800"/>
            <a:ext cx="8305800" cy="624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7013" indent="-227013" algn="ctr">
              <a:spcBef>
                <a:spcPts val="600"/>
              </a:spcBef>
              <a:buFont typeface="Wingdings" pitchFamily="2" charset="2"/>
              <a:buNone/>
              <a:defRPr/>
            </a:pPr>
            <a:r>
              <a:rPr lang="en-US" sz="2800" b="1" dirty="0">
                <a:solidFill>
                  <a:schemeClr val="tx1"/>
                </a:solidFill>
                <a:cs typeface="Arial" pitchFamily="34" charset="0"/>
              </a:rPr>
              <a:t>Overview for Talking Points Slides</a:t>
            </a:r>
          </a:p>
          <a:p>
            <a:pPr marL="227013" indent="-227013">
              <a:spcBef>
                <a:spcPts val="600"/>
              </a:spcBef>
              <a:buFont typeface="Wingdings" pitchFamily="2" charset="2"/>
              <a:buNone/>
              <a:defRPr/>
            </a:pPr>
            <a:endParaRPr lang="en-US" sz="2000" dirty="0">
              <a:solidFill>
                <a:schemeClr val="tx1"/>
              </a:solidFill>
              <a:cs typeface="Arial" pitchFamily="34" charset="0"/>
            </a:endParaRPr>
          </a:p>
          <a:p>
            <a:pPr marL="227013" indent="-227013">
              <a:spcBef>
                <a:spcPts val="600"/>
              </a:spcBef>
              <a:buFont typeface="Wingdings" pitchFamily="2" charset="2"/>
              <a:buChar char="Ø"/>
              <a:defRPr/>
            </a:pPr>
            <a:r>
              <a:rPr lang="en-US" sz="2000" dirty="0">
                <a:solidFill>
                  <a:schemeClr val="tx1"/>
                </a:solidFill>
                <a:cs typeface="Arial" pitchFamily="34" charset="0"/>
              </a:rPr>
              <a:t>Talking Point Slides are required when preparing a member of the command group for meetings with external organizations.  The proponent staff section will prepare briefing slides and talking point slides for three types of events:</a:t>
            </a:r>
          </a:p>
          <a:p>
            <a:pPr marL="687388" lvl="1" indent="-196850">
              <a:spcBef>
                <a:spcPts val="600"/>
              </a:spcBef>
              <a:buFont typeface="Arial" pitchFamily="34" charset="0"/>
              <a:buChar char="•"/>
              <a:defRPr/>
            </a:pPr>
            <a:r>
              <a:rPr lang="en-US" sz="1600" b="1" dirty="0">
                <a:solidFill>
                  <a:schemeClr val="tx1"/>
                </a:solidFill>
                <a:cs typeface="Arial" pitchFamily="34" charset="0"/>
              </a:rPr>
              <a:t>Attendee.  </a:t>
            </a:r>
            <a:r>
              <a:rPr lang="en-US" sz="1600" dirty="0">
                <a:solidFill>
                  <a:schemeClr val="tx1"/>
                </a:solidFill>
                <a:cs typeface="Arial" pitchFamily="34" charset="0"/>
              </a:rPr>
              <a:t>When the command group leader is attending a meeting as a participant, the staff proponent will provide a copy of the briefing presentation.  The staff proponent will also prepare talking points associated with the external briefing slides to use during the meeting.  A stand-alone brief (slide presentation) with talking points may be required depending on the complexity of the topic, to fully prepare the command group leader.</a:t>
            </a:r>
          </a:p>
          <a:p>
            <a:pPr marL="687388" lvl="1" indent="-196850">
              <a:spcBef>
                <a:spcPts val="600"/>
              </a:spcBef>
              <a:buFont typeface="Arial" pitchFamily="34" charset="0"/>
              <a:buChar char="•"/>
              <a:defRPr/>
            </a:pPr>
            <a:r>
              <a:rPr lang="en-US" sz="1600" b="1" dirty="0">
                <a:solidFill>
                  <a:schemeClr val="tx1"/>
                </a:solidFill>
                <a:cs typeface="Arial" pitchFamily="34" charset="0"/>
              </a:rPr>
              <a:t>Primary Briefer.  </a:t>
            </a:r>
            <a:r>
              <a:rPr lang="en-US" sz="1600" dirty="0">
                <a:solidFill>
                  <a:schemeClr val="tx1"/>
                </a:solidFill>
                <a:cs typeface="Arial" pitchFamily="34" charset="0"/>
              </a:rPr>
              <a:t>When the command group leader is the presenter of the briefing, the staff proponent will prepare the slides and talking points.</a:t>
            </a:r>
          </a:p>
          <a:p>
            <a:pPr marL="687388" lvl="1" indent="-196850">
              <a:spcBef>
                <a:spcPts val="600"/>
              </a:spcBef>
              <a:buFont typeface="Arial" pitchFamily="34" charset="0"/>
              <a:buChar char="•"/>
              <a:defRPr/>
            </a:pPr>
            <a:r>
              <a:rPr lang="en-US" sz="1600" b="1" dirty="0">
                <a:solidFill>
                  <a:schemeClr val="tx1"/>
                </a:solidFill>
                <a:cs typeface="Arial" pitchFamily="34" charset="0"/>
              </a:rPr>
              <a:t>Partial Briefer.  </a:t>
            </a:r>
            <a:r>
              <a:rPr lang="en-US" sz="1600" dirty="0">
                <a:solidFill>
                  <a:schemeClr val="tx1"/>
                </a:solidFill>
                <a:cs typeface="Arial" pitchFamily="34" charset="0"/>
              </a:rPr>
              <a:t>When the command group leader is briefing USACC slides as part of a larger brief, the staff proponent will prepare the slides and associated talking points.  If there are multiple external organizations providing slides for the brief the staff proponent will also prepare talking points for other slides that have impact on USACC.</a:t>
            </a:r>
            <a:endParaRPr lang="en-US" sz="1100" dirty="0">
              <a:solidFill>
                <a:schemeClr val="tx1"/>
              </a:solidFill>
              <a:cs typeface="Arial"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for Formatting Talking Points Slides">
    <p:bg>
      <p:bgPr>
        <a:solidFill>
          <a:srgbClr val="800000"/>
        </a:solidFill>
        <a:effectLst/>
      </p:bgPr>
    </p:bg>
    <p:spTree>
      <p:nvGrpSpPr>
        <p:cNvPr id="1" name=""/>
        <p:cNvGrpSpPr/>
        <p:nvPr/>
      </p:nvGrpSpPr>
      <p:grpSpPr>
        <a:xfrm>
          <a:off x="0" y="0"/>
          <a:ext cx="0" cy="0"/>
          <a:chOff x="0" y="0"/>
          <a:chExt cx="0" cy="0"/>
        </a:xfrm>
      </p:grpSpPr>
      <p:sp>
        <p:nvSpPr>
          <p:cNvPr id="2" name="Rectangle 1"/>
          <p:cNvSpPr/>
          <p:nvPr userDrawn="1"/>
        </p:nvSpPr>
        <p:spPr>
          <a:xfrm>
            <a:off x="419100" y="304800"/>
            <a:ext cx="8305800" cy="624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a:spcBef>
                <a:spcPts val="600"/>
              </a:spcBef>
              <a:defRPr/>
            </a:pPr>
            <a:r>
              <a:rPr lang="en-US" sz="2800" b="1" dirty="0">
                <a:solidFill>
                  <a:schemeClr val="tx1"/>
                </a:solidFill>
                <a:cs typeface="Arial" pitchFamily="34" charset="0"/>
              </a:rPr>
              <a:t>Instructions for Talking Points Slides</a:t>
            </a:r>
          </a:p>
          <a:p>
            <a:pPr marL="228600" indent="-228600">
              <a:spcBef>
                <a:spcPts val="600"/>
              </a:spcBef>
              <a:buFont typeface="Wingdings" pitchFamily="2" charset="2"/>
              <a:buChar char="Ø"/>
              <a:defRPr/>
            </a:pPr>
            <a:r>
              <a:rPr lang="en-US" sz="1600" b="1" dirty="0">
                <a:solidFill>
                  <a:schemeClr val="tx1"/>
                </a:solidFill>
                <a:cs typeface="Arial" pitchFamily="34" charset="0"/>
              </a:rPr>
              <a:t>Format</a:t>
            </a:r>
          </a:p>
          <a:p>
            <a:pPr marL="400050" indent="-173038">
              <a:spcBef>
                <a:spcPts val="600"/>
              </a:spcBef>
              <a:buFont typeface="Arial" pitchFamily="34" charset="0"/>
              <a:buChar char="•"/>
              <a:defRPr/>
            </a:pPr>
            <a:r>
              <a:rPr lang="en-US" sz="1600" dirty="0">
                <a:solidFill>
                  <a:schemeClr val="tx1"/>
                </a:solidFill>
                <a:cs typeface="Arial" pitchFamily="34" charset="0"/>
              </a:rPr>
              <a:t>Use the template “Template for Talking Points Slides” to prepare talking points.  </a:t>
            </a:r>
          </a:p>
          <a:p>
            <a:pPr marL="400050" indent="-173038" fontAlgn="auto">
              <a:spcBef>
                <a:spcPts val="600"/>
              </a:spcBef>
              <a:spcAft>
                <a:spcPts val="0"/>
              </a:spcAft>
              <a:buFont typeface="Arial" pitchFamily="34" charset="0"/>
              <a:buChar char="•"/>
              <a:defRPr/>
            </a:pPr>
            <a:r>
              <a:rPr lang="en-US" sz="1600" dirty="0">
                <a:solidFill>
                  <a:schemeClr val="tx1"/>
                </a:solidFill>
                <a:cs typeface="Arial" pitchFamily="34" charset="0"/>
              </a:rPr>
              <a:t>Subject/Title:  should match the subject of associated slide.</a:t>
            </a:r>
          </a:p>
          <a:p>
            <a:pPr marL="400050" indent="-173038">
              <a:spcBef>
                <a:spcPts val="600"/>
              </a:spcBef>
              <a:buFont typeface="Arial" pitchFamily="34" charset="0"/>
              <a:buChar char="•"/>
              <a:defRPr/>
            </a:pPr>
            <a:r>
              <a:rPr lang="en-US" sz="1600" dirty="0">
                <a:solidFill>
                  <a:schemeClr val="tx1"/>
                </a:solidFill>
                <a:cs typeface="Arial" pitchFamily="34" charset="0"/>
              </a:rPr>
              <a:t>Specify which bullets from the associated slide the talking points are addressing. </a:t>
            </a:r>
          </a:p>
          <a:p>
            <a:pPr marL="227013" indent="-227013" fontAlgn="auto">
              <a:spcBef>
                <a:spcPts val="600"/>
              </a:spcBef>
              <a:spcAft>
                <a:spcPts val="0"/>
              </a:spcAft>
              <a:buFont typeface="Wingdings" pitchFamily="2" charset="2"/>
              <a:buChar char="Ø"/>
              <a:defRPr/>
            </a:pPr>
            <a:r>
              <a:rPr lang="en-US" sz="1600" b="1" dirty="0">
                <a:solidFill>
                  <a:schemeClr val="tx1"/>
                </a:solidFill>
                <a:cs typeface="Arial" pitchFamily="34" charset="0"/>
              </a:rPr>
              <a:t>Packaging:  </a:t>
            </a:r>
            <a:r>
              <a:rPr lang="en-US" sz="1600" dirty="0">
                <a:solidFill>
                  <a:schemeClr val="tx1"/>
                </a:solidFill>
                <a:cs typeface="Arial" pitchFamily="34" charset="0"/>
              </a:rPr>
              <a:t>Package the briefing presentation in a binder with document protectors.  When the binder is open, talking point slides should face opposite and above the associated slide.</a:t>
            </a:r>
          </a:p>
          <a:p>
            <a:pPr marL="227013" indent="-227013" fontAlgn="auto">
              <a:spcBef>
                <a:spcPts val="600"/>
              </a:spcBef>
              <a:spcAft>
                <a:spcPts val="0"/>
              </a:spcAft>
              <a:buFont typeface="Wingdings" pitchFamily="2" charset="2"/>
              <a:buChar char="Ø"/>
              <a:defRPr/>
            </a:pPr>
            <a:r>
              <a:rPr lang="en-US" sz="1600" b="1" dirty="0">
                <a:solidFill>
                  <a:schemeClr val="tx1"/>
                </a:solidFill>
                <a:cs typeface="Arial" pitchFamily="34" charset="0"/>
              </a:rPr>
              <a:t>Guidance</a:t>
            </a:r>
          </a:p>
          <a:p>
            <a:pPr marL="400050" indent="-173038" fontAlgn="auto">
              <a:spcBef>
                <a:spcPts val="600"/>
              </a:spcBef>
              <a:spcAft>
                <a:spcPts val="0"/>
              </a:spcAft>
              <a:buFont typeface="Arial" pitchFamily="34" charset="0"/>
              <a:buChar char="•"/>
              <a:defRPr/>
            </a:pPr>
            <a:r>
              <a:rPr lang="en-US" sz="1600" dirty="0">
                <a:solidFill>
                  <a:schemeClr val="tx1"/>
                </a:solidFill>
                <a:cs typeface="Arial" pitchFamily="34" charset="0"/>
              </a:rPr>
              <a:t>Organize the talking points to be clear and concise.  Provide background information as needed to give the CG, DCG, CoS, or CSM depth of the topic and significant impact of issues on USACC.</a:t>
            </a:r>
          </a:p>
          <a:p>
            <a:pPr marL="400050" indent="-173038" fontAlgn="auto">
              <a:spcBef>
                <a:spcPts val="600"/>
              </a:spcBef>
              <a:spcAft>
                <a:spcPts val="0"/>
              </a:spcAft>
              <a:buFont typeface="Arial" pitchFamily="34" charset="0"/>
              <a:buChar char="•"/>
              <a:defRPr/>
            </a:pPr>
            <a:r>
              <a:rPr lang="en-US" sz="1600" dirty="0">
                <a:solidFill>
                  <a:schemeClr val="tx1"/>
                </a:solidFill>
                <a:cs typeface="Arial" pitchFamily="34" charset="0"/>
              </a:rPr>
              <a:t>When the command group leader is the briefer, prepare one talking point slide to go with each slide in the presentation.</a:t>
            </a:r>
          </a:p>
          <a:p>
            <a:pPr marL="400050" indent="-173038" fontAlgn="auto">
              <a:spcBef>
                <a:spcPts val="600"/>
              </a:spcBef>
              <a:spcAft>
                <a:spcPts val="0"/>
              </a:spcAft>
              <a:buFont typeface="Arial" pitchFamily="34" charset="0"/>
              <a:buChar char="•"/>
              <a:defRPr/>
            </a:pPr>
            <a:r>
              <a:rPr lang="en-US" sz="1600" dirty="0">
                <a:solidFill>
                  <a:schemeClr val="tx1"/>
                </a:solidFill>
                <a:cs typeface="Arial" pitchFamily="34" charset="0"/>
              </a:rPr>
              <a:t>If there are multiple external organizations providing slides for the brief, only prepare talking points for the USACC slides and any other slides that have impact on USACC.</a:t>
            </a:r>
          </a:p>
          <a:p>
            <a:pPr marL="400050" indent="-173038">
              <a:spcBef>
                <a:spcPts val="600"/>
              </a:spcBef>
              <a:buFont typeface="Arial" pitchFamily="34" charset="0"/>
              <a:buChar char="•"/>
              <a:defRPr/>
            </a:pPr>
            <a:r>
              <a:rPr lang="en-US" sz="1600" b="1" dirty="0">
                <a:solidFill>
                  <a:schemeClr val="tx1"/>
                </a:solidFill>
                <a:cs typeface="Arial" pitchFamily="34" charset="0"/>
              </a:rPr>
              <a:t>Do not provide the talking point slides to external organizations; they are for the CG, DCG, CoS, or CSM use only.</a:t>
            </a:r>
          </a:p>
          <a:p>
            <a:pPr marL="400050" indent="-173038">
              <a:spcBef>
                <a:spcPts val="600"/>
              </a:spcBef>
              <a:buFont typeface="Arial" pitchFamily="34" charset="0"/>
              <a:buChar char="•"/>
              <a:defRPr/>
            </a:pPr>
            <a:r>
              <a:rPr lang="en-US" sz="1600" b="1" dirty="0">
                <a:solidFill>
                  <a:schemeClr val="tx1"/>
                </a:solidFill>
                <a:cs typeface="Arial" pitchFamily="34" charset="0"/>
              </a:rPr>
              <a:t>Remove talking point slides during the presentation of the slides. </a:t>
            </a:r>
          </a:p>
          <a:p>
            <a:pPr marL="228600" indent="-228600">
              <a:spcBef>
                <a:spcPts val="600"/>
              </a:spcBef>
              <a:defRPr/>
            </a:pPr>
            <a:endParaRPr lang="en-US" sz="1100" dirty="0">
              <a:solidFill>
                <a:schemeClr val="tx1"/>
              </a:solidFill>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762001" y="181660"/>
            <a:ext cx="7619999" cy="646331"/>
          </a:xfrm>
        </p:spPr>
        <p:txBody>
          <a:bodyPr>
            <a:spAutoFit/>
          </a:bodyPr>
          <a:lstStyle>
            <a:lvl1pPr>
              <a:spcBef>
                <a:spcPts val="600"/>
              </a:spcBef>
              <a:defRPr sz="3600"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228600" y="1219200"/>
            <a:ext cx="86868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52400" y="1265238"/>
            <a:ext cx="4344988" cy="451027"/>
          </a:xfrm>
        </p:spPr>
        <p:txBody>
          <a:bodyPr anchor="b">
            <a:normAutofit/>
          </a:bodyPr>
          <a:lstStyle>
            <a:lvl1pPr marL="0" indent="0" algn="ctr">
              <a:buNone/>
              <a:defRPr sz="2000" b="1" u="sng"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1777043"/>
            <a:ext cx="4344988" cy="1985510"/>
          </a:xfrm>
        </p:spPr>
        <p:txBody>
          <a:bodyPr>
            <a:normAutofit/>
          </a:bodyPr>
          <a:lstStyle>
            <a:lvl1pPr marL="174625" indent="-174625">
              <a:defRPr sz="1600" baseline="0"/>
            </a:lvl1pPr>
            <a:lvl2pPr marL="287338" indent="-112713">
              <a:buFont typeface="Arial" pitchFamily="34" charset="0"/>
              <a:buChar char="•"/>
              <a:defRPr sz="1400"/>
            </a:lvl2pPr>
            <a:lvl3pPr marL="400050" indent="-112713">
              <a:buFont typeface="Arial" pitchFamily="34" charset="0"/>
              <a:buChar char="­"/>
              <a:defRPr sz="1200" baseline="0"/>
            </a:lvl3pPr>
            <a:lvl4pPr marL="514350" indent="-114300">
              <a:spcBef>
                <a:spcPts val="600"/>
              </a:spcBef>
              <a:buFont typeface="Wingdings" pitchFamily="2" charset="2"/>
              <a:buChar char="§"/>
              <a:defRPr sz="1200" baseline="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65238"/>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77043"/>
            <a:ext cx="4346575" cy="1985510"/>
          </a:xfrm>
        </p:spPr>
        <p:txBody>
          <a:bodyPr rtlCol="0">
            <a:normAutofit/>
          </a:bodyPr>
          <a:lstStyle>
            <a:lvl1pPr marL="174625" indent="-174625" algn="l" defTabSz="914400" rtl="0" eaLnBrk="1" fontAlgn="base" latinLnBrk="0" hangingPunct="1">
              <a:spcBef>
                <a:spcPts val="600"/>
              </a:spcBef>
              <a:spcAft>
                <a:spcPct val="0"/>
              </a:spcAft>
              <a:buFont typeface="Wingdings" pitchFamily="2" charset="2"/>
              <a:buChar char="Ø"/>
              <a:defRPr lang="en-US" sz="1600" kern="1200" dirty="0" smtClean="0">
                <a:solidFill>
                  <a:schemeClr val="tx1"/>
                </a:solidFill>
                <a:latin typeface="Arial" pitchFamily="34" charset="0"/>
                <a:ea typeface="+mn-ea"/>
                <a:cs typeface="Arial" pitchFamily="34" charset="0"/>
              </a:defRPr>
            </a:lvl1pPr>
            <a:lvl2pPr marL="283464" indent="-109728" algn="l" defTabSz="914400" rtl="0" eaLnBrk="1" fontAlgn="base" latinLnBrk="0" hangingPunct="1">
              <a:spcBef>
                <a:spcPts val="600"/>
              </a:spcBef>
              <a:spcAft>
                <a:spcPct val="0"/>
              </a:spcAft>
              <a:buFont typeface="Arial" pitchFamily="34" charset="0"/>
              <a:buChar char="•"/>
              <a:defRPr lang="en-US" sz="1400" kern="1200" dirty="0" smtClean="0">
                <a:solidFill>
                  <a:schemeClr val="tx1"/>
                </a:solidFill>
                <a:latin typeface="Arial" pitchFamily="34" charset="0"/>
                <a:ea typeface="+mn-ea"/>
                <a:cs typeface="Arial" pitchFamily="34" charset="0"/>
              </a:defRPr>
            </a:lvl2pPr>
            <a:lvl3pPr marL="402336" indent="-109728" algn="l" defTabSz="914400" rtl="0" eaLnBrk="1" fontAlgn="base" latinLnBrk="0" hangingPunct="1">
              <a:spcBef>
                <a:spcPts val="600"/>
              </a:spcBef>
              <a:spcAft>
                <a:spcPct val="0"/>
              </a:spcAft>
              <a:buFont typeface="Arial" pitchFamily="34" charset="0"/>
              <a:buChar char="–"/>
              <a:defRPr lang="en-US" sz="1200" kern="1200" dirty="0" smtClean="0">
                <a:solidFill>
                  <a:schemeClr val="tx1"/>
                </a:solidFill>
                <a:latin typeface="Arial" pitchFamily="34" charset="0"/>
                <a:ea typeface="+mn-ea"/>
                <a:cs typeface="Arial" pitchFamily="34" charset="0"/>
              </a:defRPr>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idx="13"/>
          </p:nvPr>
        </p:nvSpPr>
        <p:spPr>
          <a:xfrm>
            <a:off x="152400" y="3892373"/>
            <a:ext cx="4344988"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4"/>
          </p:nvPr>
        </p:nvSpPr>
        <p:spPr>
          <a:xfrm>
            <a:off x="152400" y="4397828"/>
            <a:ext cx="4344988"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4"/>
          <p:cNvSpPr>
            <a:spLocks noGrp="1"/>
          </p:cNvSpPr>
          <p:nvPr>
            <p:ph type="body" sz="quarter" idx="15"/>
          </p:nvPr>
        </p:nvSpPr>
        <p:spPr>
          <a:xfrm>
            <a:off x="4645025" y="3892373"/>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p:cNvSpPr>
            <a:spLocks noGrp="1"/>
          </p:cNvSpPr>
          <p:nvPr>
            <p:ph sz="quarter" idx="16"/>
          </p:nvPr>
        </p:nvSpPr>
        <p:spPr>
          <a:xfrm>
            <a:off x="4645025" y="4397828"/>
            <a:ext cx="4346575"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714375" y="179754"/>
            <a:ext cx="7715250" cy="646331"/>
          </a:xfrm>
        </p:spPr>
        <p:txBody>
          <a:bodyPr>
            <a:normAutofit/>
          </a:bodyPr>
          <a:lstStyle>
            <a:lvl1pPr>
              <a:defRPr sz="360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rts and Graph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503238"/>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sp>
        <p:nvSpPr>
          <p:cNvPr id="4" name="Slide Number Placeholder 4"/>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CCE86F0B-2701-4C28-915C-3BF43366BEBC}"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dirty="0">
              <a:solidFill>
                <a:sysClr val="windowText" lastClr="000000"/>
              </a:solidFill>
              <a:latin typeface="Arial" pitchFamily="34" charset="0"/>
              <a:cs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623300" y="34925"/>
            <a:ext cx="495300" cy="685800"/>
          </a:xfrm>
          <a:prstGeom prst="rect">
            <a:avLst/>
          </a:prstGeom>
          <a:noFill/>
          <a:ln w="9525">
            <a:noFill/>
            <a:miter lim="800000"/>
            <a:headEnd/>
            <a:tailEnd/>
          </a:ln>
        </p:spPr>
      </p:pic>
      <p:pic>
        <p:nvPicPr>
          <p:cNvPr id="6" name="Picture 3" descr="C:\Users\BorgerdingTB\AppData\Local\Microsoft\Windows\Temporary Internet Files\Content.Outlook\B8021UZJ\Nice Army of One.jpg"/>
          <p:cNvPicPr>
            <a:picLocks noChangeAspect="1" noChangeArrowheads="1"/>
          </p:cNvPicPr>
          <p:nvPr userDrawn="1"/>
        </p:nvPicPr>
        <p:blipFill>
          <a:blip r:embed="rId3" cstate="print"/>
          <a:srcRect/>
          <a:stretch>
            <a:fillRect/>
          </a:stretch>
        </p:blipFill>
        <p:spPr bwMode="auto">
          <a:xfrm>
            <a:off x="34925" y="34925"/>
            <a:ext cx="514350" cy="685800"/>
          </a:xfrm>
          <a:prstGeom prst="rect">
            <a:avLst/>
          </a:prstGeom>
          <a:noFill/>
          <a:ln w="9525">
            <a:noFill/>
            <a:miter lim="800000"/>
            <a:headEnd/>
            <a:tailEnd/>
          </a:ln>
        </p:spPr>
      </p:pic>
      <p:sp>
        <p:nvSpPr>
          <p:cNvPr id="7" name="Rectangle 6"/>
          <p:cNvSpPr/>
          <p:nvPr userDrawn="1"/>
        </p:nvSpPr>
        <p:spPr>
          <a:xfrm>
            <a:off x="7505282" y="6581001"/>
            <a:ext cx="1638718" cy="276999"/>
          </a:xfrm>
          <a:prstGeom prst="rect">
            <a:avLst/>
          </a:prstGeom>
        </p:spPr>
        <p:txBody>
          <a:bodyPr wrap="none">
            <a:spAutoFit/>
          </a:bodyPr>
          <a:lstStyle/>
          <a:p>
            <a:pPr algn="r" fontAlgn="auto">
              <a:spcBef>
                <a:spcPts val="0"/>
              </a:spcBef>
              <a:spcAft>
                <a:spcPts val="0"/>
              </a:spcAft>
              <a:defRPr/>
            </a:pPr>
            <a:r>
              <a:rPr lang="en-US" sz="1200" b="1" i="1" dirty="0">
                <a:ln>
                  <a:solidFill>
                    <a:srgbClr val="FFC000"/>
                  </a:solidFill>
                </a:ln>
                <a:latin typeface="Arial Black" pitchFamily="34" charset="0"/>
              </a:rPr>
              <a:t>This We’ll Defend</a:t>
            </a:r>
          </a:p>
        </p:txBody>
      </p:sp>
      <p:sp>
        <p:nvSpPr>
          <p:cNvPr id="8" name="Rectangle 7"/>
          <p:cNvSpPr/>
          <p:nvPr userDrawn="1"/>
        </p:nvSpPr>
        <p:spPr>
          <a:xfrm>
            <a:off x="7620000" y="685800"/>
            <a:ext cx="1508938" cy="276999"/>
          </a:xfrm>
          <a:prstGeom prst="rect">
            <a:avLst/>
          </a:prstGeom>
        </p:spPr>
        <p:txBody>
          <a:bodyPr wrap="none">
            <a:spAutoFit/>
          </a:bodyPr>
          <a:lstStyle/>
          <a:p>
            <a:pPr algn="r" fontAlgn="auto">
              <a:spcBef>
                <a:spcPts val="0"/>
              </a:spcBef>
              <a:spcAft>
                <a:spcPts val="0"/>
              </a:spcAft>
              <a:defRPr/>
            </a:pPr>
            <a:r>
              <a:rPr lang="en-US" sz="1200" b="1" i="1" dirty="0">
                <a:ln>
                  <a:solidFill>
                    <a:srgbClr val="FFCC00"/>
                  </a:solidFill>
                </a:ln>
                <a:latin typeface="Arial Black" pitchFamily="34" charset="0"/>
              </a:rPr>
              <a:t>Leaders for Life</a:t>
            </a:r>
          </a:p>
        </p:txBody>
      </p:sp>
      <p:sp>
        <p:nvSpPr>
          <p:cNvPr id="11" name="Title 1"/>
          <p:cNvSpPr>
            <a:spLocks noGrp="1"/>
          </p:cNvSpPr>
          <p:nvPr>
            <p:ph type="title"/>
          </p:nvPr>
        </p:nvSpPr>
        <p:spPr>
          <a:xfrm>
            <a:off x="571500" y="0"/>
            <a:ext cx="8001000" cy="533400"/>
          </a:xfrm>
        </p:spPr>
        <p:txBody>
          <a:bodyPr>
            <a:normAutofit/>
          </a:bodyPr>
          <a:lstStyle>
            <a:lvl1pPr algn="ctr">
              <a:defRPr sz="2800"/>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96200" cy="646331"/>
          </a:xfrm>
        </p:spPr>
        <p:txBody>
          <a:bodyPr>
            <a:spAutoFit/>
          </a:bodyPr>
          <a:lstStyle>
            <a:lvl1pPr>
              <a:defRPr sz="3600"/>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3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3900" y="181660"/>
            <a:ext cx="7696200" cy="646331"/>
          </a:xfrm>
        </p:spPr>
        <p:txBody>
          <a:bodyPr>
            <a:sp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152400" y="1143000"/>
            <a:ext cx="4389120" cy="5364480"/>
          </a:xfrm>
        </p:spPr>
        <p:txBody>
          <a:bodyPr/>
          <a:lstStyle>
            <a:lvl1pPr marL="227013" indent="-227013">
              <a:buFont typeface="Wingdings" pitchFamily="2" charset="2"/>
              <a:buChar char="Ø"/>
              <a:defRPr sz="2000"/>
            </a:lvl1pPr>
            <a:lvl2pPr marL="400050" indent="-173038">
              <a:buFont typeface="Arial" pitchFamily="34" charset="0"/>
              <a:buChar char="•"/>
              <a:defRPr sz="1800" baseline="0"/>
            </a:lvl2pPr>
            <a:lvl3pPr marL="574675" indent="-174625">
              <a:buFont typeface="Arial" pitchFamily="34" charset="0"/>
              <a:buChar char="–"/>
              <a:defRPr sz="1600" baseline="0"/>
            </a:lvl3pPr>
            <a:lvl4pPr marL="739775" indent="-165100">
              <a:spcBef>
                <a:spcPts val="600"/>
              </a:spcBef>
              <a:buFont typeface="Wingdings" pitchFamily="2" charset="2"/>
              <a:buChar char="§"/>
              <a:defRPr sz="1400" baseline="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sz="half" idx="10"/>
          </p:nvPr>
        </p:nvSpPr>
        <p:spPr>
          <a:xfrm>
            <a:off x="4631108" y="1143000"/>
            <a:ext cx="4389120" cy="5364480"/>
          </a:xfrm>
        </p:spPr>
        <p:txBody>
          <a:bodyPr/>
          <a:lstStyle>
            <a:lvl1pPr marL="227013" indent="-227013">
              <a:buFont typeface="Wingdings" pitchFamily="2" charset="2"/>
              <a:buChar char="Ø"/>
              <a:defRPr lang="en-US" sz="2000" kern="1200" dirty="0" smtClean="0">
                <a:solidFill>
                  <a:schemeClr val="tx1"/>
                </a:solidFill>
                <a:latin typeface="Arial" pitchFamily="34" charset="0"/>
                <a:ea typeface="+mn-ea"/>
                <a:cs typeface="Arial" pitchFamily="34" charset="0"/>
              </a:defRPr>
            </a:lvl1pPr>
            <a:lvl2pPr marL="401638" indent="-173736">
              <a:buFont typeface="Arial" pitchFamily="34" charset="0"/>
              <a:buChar char="•"/>
              <a:defRPr lang="en-US" sz="1800" kern="1200" dirty="0" smtClean="0">
                <a:solidFill>
                  <a:schemeClr val="tx1"/>
                </a:solidFill>
                <a:latin typeface="Arial" pitchFamily="34" charset="0"/>
                <a:ea typeface="+mn-ea"/>
                <a:cs typeface="Arial" pitchFamily="34" charset="0"/>
              </a:defRPr>
            </a:lvl2pPr>
            <a:lvl3pPr marL="576072" indent="-17145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739775" indent="-165100">
              <a:spcBef>
                <a:spcPts val="600"/>
              </a:spcBef>
              <a:buFont typeface="Wingdings" pitchFamily="2" charset="2"/>
              <a:buChar char="§"/>
              <a:defRPr sz="140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 name="Rectangle 1"/>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687763" y="2057400"/>
            <a:ext cx="1965325" cy="2720975"/>
          </a:xfrm>
          <a:prstGeom prst="rect">
            <a:avLst/>
          </a:prstGeom>
          <a:noFill/>
          <a:ln w="9525">
            <a:noFill/>
            <a:miter lim="800000"/>
            <a:headEnd/>
            <a:tailEnd/>
          </a:ln>
        </p:spPr>
      </p:pic>
      <p:sp>
        <p:nvSpPr>
          <p:cNvPr id="5" name="TextBox 4"/>
          <p:cNvSpPr txBox="1"/>
          <p:nvPr userDrawn="1"/>
        </p:nvSpPr>
        <p:spPr>
          <a:xfrm>
            <a:off x="914400" y="750888"/>
            <a:ext cx="7315200" cy="1077912"/>
          </a:xfrm>
          <a:prstGeom prst="rect">
            <a:avLst/>
          </a:prstGeom>
          <a:noFill/>
        </p:spPr>
        <p:txBody>
          <a:bodyPr>
            <a:spAutoFit/>
          </a:bodyPr>
          <a:lstStyle/>
          <a:p>
            <a:pPr algn="ctr" fontAlgn="auto">
              <a:spcBef>
                <a:spcPts val="0"/>
              </a:spcBef>
              <a:spcAft>
                <a:spcPts val="0"/>
              </a:spcAft>
              <a:defRPr/>
            </a:pPr>
            <a:r>
              <a:rPr lang="en-US" sz="3200" b="1" dirty="0">
                <a:latin typeface="+mn-lt"/>
                <a:cs typeface="+mn-cs"/>
              </a:rPr>
              <a:t>US Army Cadet Command</a:t>
            </a:r>
          </a:p>
          <a:p>
            <a:pPr algn="ctr" fontAlgn="auto">
              <a:spcBef>
                <a:spcPts val="0"/>
              </a:spcBef>
              <a:spcAft>
                <a:spcPts val="0"/>
              </a:spcAft>
              <a:defRPr/>
            </a:pPr>
            <a:r>
              <a:rPr lang="en-US" sz="3200" b="1" i="1" dirty="0">
                <a:latin typeface="+mn-lt"/>
                <a:cs typeface="+mn-cs"/>
              </a:rPr>
              <a:t>Leaders for Life</a:t>
            </a:r>
          </a:p>
        </p:txBody>
      </p:sp>
      <p:sp>
        <p:nvSpPr>
          <p:cNvPr id="6" name="TextBox 5"/>
          <p:cNvSpPr txBox="1"/>
          <p:nvPr userDrawn="1"/>
        </p:nvSpPr>
        <p:spPr>
          <a:xfrm>
            <a:off x="1066800" y="5105400"/>
            <a:ext cx="7315200" cy="1077913"/>
          </a:xfrm>
          <a:prstGeom prst="rect">
            <a:avLst/>
          </a:prstGeom>
          <a:noFill/>
        </p:spPr>
        <p:txBody>
          <a:bodyPr>
            <a:spAutoFit/>
          </a:bodyPr>
          <a:lstStyle/>
          <a:p>
            <a:pPr algn="ctr" fontAlgn="auto">
              <a:spcBef>
                <a:spcPts val="0"/>
              </a:spcBef>
              <a:spcAft>
                <a:spcPts val="0"/>
              </a:spcAft>
              <a:defRPr/>
            </a:pPr>
            <a:r>
              <a:rPr lang="en-US" sz="3200" b="1" dirty="0">
                <a:latin typeface="+mn-lt"/>
                <a:cs typeface="+mn-cs"/>
              </a:rPr>
              <a:t>Leadership Excellence</a:t>
            </a:r>
          </a:p>
          <a:p>
            <a:pPr algn="ctr" fontAlgn="auto">
              <a:spcBef>
                <a:spcPts val="0"/>
              </a:spcBef>
              <a:spcAft>
                <a:spcPts val="0"/>
              </a:spcAft>
              <a:defRPr/>
            </a:pPr>
            <a:r>
              <a:rPr lang="en-US" sz="3200" b="1" i="1" dirty="0">
                <a:latin typeface="+mn-lt"/>
                <a:cs typeface="+mn-cs"/>
              </a:rPr>
              <a:t>This We’ll Defend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723900" y="180975"/>
            <a:ext cx="76962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Arial 36 Bold</a:t>
            </a:r>
          </a:p>
        </p:txBody>
      </p:sp>
      <p:sp>
        <p:nvSpPr>
          <p:cNvPr id="6147" name="Text Placeholder 2"/>
          <p:cNvSpPr>
            <a:spLocks noGrp="1"/>
          </p:cNvSpPr>
          <p:nvPr>
            <p:ph type="body" idx="1"/>
          </p:nvPr>
        </p:nvSpPr>
        <p:spPr bwMode="auto">
          <a:xfrm>
            <a:off x="136525"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26)</a:t>
            </a:r>
          </a:p>
          <a:p>
            <a:pPr lvl="1"/>
            <a:r>
              <a:rPr lang="en-US"/>
              <a:t>Second level (Arial 24)</a:t>
            </a:r>
          </a:p>
          <a:p>
            <a:pPr lvl="2"/>
            <a:r>
              <a:rPr lang="en-US"/>
              <a:t>Third level (Arial 20)</a:t>
            </a:r>
          </a:p>
          <a:p>
            <a:pPr lvl="3"/>
            <a:r>
              <a:rPr lang="en-US"/>
              <a:t>Fourth level (Arial 18)</a:t>
            </a:r>
          </a:p>
          <a:p>
            <a:pPr lvl="0"/>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
        <p:nvSpPr>
          <p:cNvPr id="15" name="Slide Number Placeholder 4"/>
          <p:cNvSpPr txBox="1">
            <a:spLocks/>
          </p:cNvSpPr>
          <p:nvPr/>
        </p:nvSpPr>
        <p:spPr>
          <a:xfrm>
            <a:off x="76200" y="6553200"/>
            <a:ext cx="838200" cy="304800"/>
          </a:xfrm>
          <a:prstGeom prst="rect">
            <a:avLst/>
          </a:prstGeom>
        </p:spPr>
        <p:txBody>
          <a:bodyPr anchor="b"/>
          <a:lstStyle/>
          <a:p>
            <a:pPr fontAlgn="auto">
              <a:spcBef>
                <a:spcPts val="0"/>
              </a:spcBef>
              <a:spcAft>
                <a:spcPts val="0"/>
              </a:spcAft>
              <a:defRPr/>
            </a:pPr>
            <a:fld id="{09630ECF-4F45-4F01-A3D9-6CE4977429E3}"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dirty="0">
              <a:solidFill>
                <a:sysClr val="windowText" lastClr="000000"/>
              </a:solidFill>
              <a:latin typeface="Arial" pitchFamily="34" charset="0"/>
              <a:cs typeface="Arial" pitchFamily="34" charset="0"/>
            </a:endParaRPr>
          </a:p>
        </p:txBody>
      </p:sp>
      <p:pic>
        <p:nvPicPr>
          <p:cNvPr id="6149" name="Picture 3" descr="C:\Users\BorgerdingTB\AppData\Local\Microsoft\Windows\Temporary Internet Files\Content.Outlook\B8021UZJ\Nice Army of One.jpg"/>
          <p:cNvPicPr>
            <a:picLocks noChangeAspect="1" noChangeArrowheads="1"/>
          </p:cNvPicPr>
          <p:nvPr/>
        </p:nvPicPr>
        <p:blipFill>
          <a:blip r:embed="rId14"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9" name="Rectangle 8"/>
          <p:cNvSpPr/>
          <p:nvPr/>
        </p:nvSpPr>
        <p:spPr>
          <a:xfrm>
            <a:off x="7507911" y="6581001"/>
            <a:ext cx="1636089" cy="276999"/>
          </a:xfrm>
          <a:prstGeom prst="rect">
            <a:avLst/>
          </a:prstGeom>
        </p:spPr>
        <p:txBody>
          <a:bodyPr wrap="none">
            <a:spAutoFit/>
          </a:bodyPr>
          <a:lstStyle/>
          <a:p>
            <a:pPr algn="r" fontAlgn="auto">
              <a:spcBef>
                <a:spcPts val="0"/>
              </a:spcBef>
              <a:spcAft>
                <a:spcPts val="0"/>
              </a:spcAft>
              <a:defRPr/>
            </a:pPr>
            <a:r>
              <a:rPr lang="en-US" sz="1200" b="1" i="1" dirty="0">
                <a:ln>
                  <a:solidFill>
                    <a:srgbClr val="FFC000"/>
                  </a:solidFill>
                </a:ln>
                <a:latin typeface="Arial Black" pitchFamily="34" charset="0"/>
              </a:rPr>
              <a:t>This We'll Defend</a:t>
            </a:r>
          </a:p>
        </p:txBody>
      </p:sp>
      <p:pic>
        <p:nvPicPr>
          <p:cNvPr id="6151" name="Picture 2" descr="http://www.tioh.hqda.pentagon.mil/ImageProxy.ashx?n=1&amp;t=original&amp;id=5161"/>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8440738" y="42863"/>
            <a:ext cx="660400" cy="914400"/>
          </a:xfrm>
          <a:prstGeom prst="rect">
            <a:avLst/>
          </a:prstGeom>
          <a:noFill/>
          <a:ln w="9525">
            <a:noFill/>
            <a:miter lim="800000"/>
            <a:headEnd/>
            <a:tailEnd/>
          </a:ln>
        </p:spPr>
      </p:pic>
      <p:sp>
        <p:nvSpPr>
          <p:cNvPr id="12" name="Rectangle 32"/>
          <p:cNvSpPr>
            <a:spLocks noChangeArrowheads="1"/>
          </p:cNvSpPr>
          <p:nvPr/>
        </p:nvSpPr>
        <p:spPr bwMode="auto">
          <a:xfrm rot="10800000">
            <a:off x="0" y="998538"/>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sp>
        <p:nvSpPr>
          <p:cNvPr id="11" name="Rectangle 10"/>
          <p:cNvSpPr/>
          <p:nvPr/>
        </p:nvSpPr>
        <p:spPr>
          <a:xfrm>
            <a:off x="7620000" y="1018401"/>
            <a:ext cx="1508938" cy="276999"/>
          </a:xfrm>
          <a:prstGeom prst="rect">
            <a:avLst/>
          </a:prstGeom>
        </p:spPr>
        <p:txBody>
          <a:bodyPr wrap="none">
            <a:spAutoFit/>
          </a:bodyPr>
          <a:lstStyle/>
          <a:p>
            <a:pPr algn="r" fontAlgn="auto">
              <a:spcBef>
                <a:spcPts val="0"/>
              </a:spcBef>
              <a:spcAft>
                <a:spcPts val="0"/>
              </a:spcAft>
              <a:defRPr/>
            </a:pPr>
            <a:r>
              <a:rPr lang="en-US" sz="1200" b="1" i="1" dirty="0">
                <a:ln>
                  <a:solidFill>
                    <a:srgbClr val="FFCC00"/>
                  </a:solidFill>
                </a:ln>
                <a:latin typeface="Arial Black" pitchFamily="34" charset="0"/>
              </a:rPr>
              <a:t>Leaders for Life</a:t>
            </a:r>
          </a:p>
        </p:txBody>
      </p:sp>
    </p:spTree>
  </p:cSld>
  <p:clrMap bg1="lt1" tx1="dk1" bg2="lt2" tx2="dk2" accent1="accent1" accent2="accent2" accent3="accent3" accent4="accent4" accent5="accent5" accent6="accent6" hlink="hlink" folHlink="folHlink"/>
  <p:sldLayoutIdLst>
    <p:sldLayoutId id="2147483967" r:id="rId1"/>
    <p:sldLayoutId id="2147483957" r:id="rId2"/>
    <p:sldLayoutId id="2147483968" r:id="rId3"/>
    <p:sldLayoutId id="2147483969" r:id="rId4"/>
    <p:sldLayoutId id="2147483958" r:id="rId5"/>
    <p:sldLayoutId id="2147483959" r:id="rId6"/>
    <p:sldLayoutId id="2147483960" r:id="rId7"/>
    <p:sldLayoutId id="2147483970" r:id="rId8"/>
    <p:sldLayoutId id="2147483971" r:id="rId9"/>
    <p:sldLayoutId id="2147483972" r:id="rId10"/>
    <p:sldLayoutId id="2147483961" r:id="rId11"/>
    <p:sldLayoutId id="2147483979" r:id="rId12"/>
  </p:sldLayoutIdLst>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p:titleStyle>
    <p:bodyStyle>
      <a:lvl1pPr marL="287338" indent="-287338" algn="l" rtl="0" eaLnBrk="0" fontAlgn="base" hangingPunct="0">
        <a:spcBef>
          <a:spcPts val="600"/>
        </a:spcBef>
        <a:spcAft>
          <a:spcPct val="0"/>
        </a:spcAft>
        <a:buFont typeface="Wingdings" pitchFamily="2" charset="2"/>
        <a:buChar char="Ø"/>
        <a:defRPr sz="2600" kern="1200">
          <a:solidFill>
            <a:schemeClr val="tx1"/>
          </a:solidFill>
          <a:latin typeface="Arial" pitchFamily="34" charset="0"/>
          <a:ea typeface="+mn-ea"/>
          <a:cs typeface="Arial" pitchFamily="34" charset="0"/>
        </a:defRPr>
      </a:lvl1pPr>
      <a:lvl2pPr marL="457200" indent="-169863" algn="l" rtl="0" eaLnBrk="0" fontAlgn="base" hangingPunct="0">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687388" indent="-173038"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854075" indent="-166688" algn="l" rtl="0" eaLnBrk="0" fontAlgn="base" hangingPunct="0">
        <a:spcBef>
          <a:spcPts val="6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1027113" indent="-173038" algn="l" rtl="0" eaLnBrk="0" fontAlgn="base" hangingPunct="0">
        <a:spcBef>
          <a:spcPct val="20000"/>
        </a:spcBef>
        <a:spcAft>
          <a:spcPct val="0"/>
        </a:spcAft>
        <a:buFont typeface="Arial" charset="0"/>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9" descr="top-corne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10200" y="3562350"/>
            <a:ext cx="3733800" cy="3295650"/>
          </a:xfrm>
          <a:prstGeom prst="rect">
            <a:avLst/>
          </a:prstGeom>
          <a:noFill/>
          <a:ln w="9525">
            <a:noFill/>
            <a:miter lim="800000"/>
            <a:headEnd/>
            <a:tailEnd/>
          </a:ln>
        </p:spPr>
      </p:pic>
      <p:pic>
        <p:nvPicPr>
          <p:cNvPr id="7171" name="Picture 9" descr="top-corne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3810000" cy="3295650"/>
          </a:xfrm>
          <a:prstGeom prst="rect">
            <a:avLst/>
          </a:prstGeom>
          <a:noFill/>
          <a:ln w="9525">
            <a:noFill/>
            <a:miter lim="800000"/>
            <a:headEnd/>
            <a:tailEnd/>
          </a:ln>
        </p:spPr>
      </p:pic>
      <p:pic>
        <p:nvPicPr>
          <p:cNvPr id="7172" name="Picture 9" descr="top-corn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48350" y="0"/>
            <a:ext cx="3295650" cy="3810000"/>
          </a:xfrm>
          <a:prstGeom prst="rect">
            <a:avLst/>
          </a:prstGeom>
          <a:noFill/>
          <a:ln w="9525">
            <a:noFill/>
            <a:miter lim="800000"/>
            <a:headEnd/>
            <a:tailEnd/>
          </a:ln>
        </p:spPr>
      </p:pic>
      <p:pic>
        <p:nvPicPr>
          <p:cNvPr id="7173" name="Picture 9" descr="top-corne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0" y="3124200"/>
            <a:ext cx="3295650" cy="3733800"/>
          </a:xfrm>
          <a:prstGeom prst="rect">
            <a:avLst/>
          </a:prstGeom>
          <a:noFill/>
          <a:ln w="9525">
            <a:noFill/>
            <a:miter lim="800000"/>
            <a:headEnd/>
            <a:tailEnd/>
          </a:ln>
        </p:spPr>
      </p:pic>
      <p:sp>
        <p:nvSpPr>
          <p:cNvPr id="15" name="Slide Number Placeholder 4"/>
          <p:cNvSpPr txBox="1">
            <a:spLocks/>
          </p:cNvSpPr>
          <p:nvPr/>
        </p:nvSpPr>
        <p:spPr>
          <a:xfrm>
            <a:off x="0" y="6562725"/>
            <a:ext cx="838200" cy="304800"/>
          </a:xfrm>
          <a:prstGeom prst="rect">
            <a:avLst/>
          </a:prstGeom>
        </p:spPr>
        <p:txBody>
          <a:bodyPr anchor="b"/>
          <a:lstStyle/>
          <a:p>
            <a:pPr fontAlgn="auto">
              <a:spcBef>
                <a:spcPts val="0"/>
              </a:spcBef>
              <a:spcAft>
                <a:spcPts val="0"/>
              </a:spcAft>
              <a:defRPr/>
            </a:pPr>
            <a:fld id="{8B38F601-5CA7-402C-9940-ED6C566EAE80}"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dirty="0">
              <a:solidFill>
                <a:sysClr val="windowText" lastClr="000000"/>
              </a:solidFill>
              <a:latin typeface="Arial" pitchFamily="34" charset="0"/>
              <a:cs typeface="Arial" pitchFamily="34" charset="0"/>
            </a:endParaRPr>
          </a:p>
        </p:txBody>
      </p:sp>
      <p:sp>
        <p:nvSpPr>
          <p:cNvPr id="28" name="Rectangle 27"/>
          <p:cNvSpPr/>
          <p:nvPr/>
        </p:nvSpPr>
        <p:spPr>
          <a:xfrm>
            <a:off x="0" y="990600"/>
            <a:ext cx="9144000" cy="76200"/>
          </a:xfrm>
          <a:prstGeom prst="rect">
            <a:avLst/>
          </a:prstGeom>
          <a:solidFill>
            <a:srgbClr val="FFCC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176" name="Picture 2" descr="http://www.tioh.hqda.pentagon.mil/ImageProxy.ashx?n=1&amp;t=original&amp;id=516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440738" y="42863"/>
            <a:ext cx="660400" cy="914400"/>
          </a:xfrm>
          <a:prstGeom prst="rect">
            <a:avLst/>
          </a:prstGeom>
          <a:noFill/>
          <a:ln w="9525">
            <a:noFill/>
            <a:miter lim="800000"/>
            <a:headEnd/>
            <a:tailEnd/>
          </a:ln>
        </p:spPr>
      </p:pic>
      <p:pic>
        <p:nvPicPr>
          <p:cNvPr id="7177" name="Picture 3" descr="C:\Users\BorgerdingTB\AppData\Local\Microsoft\Windows\Temporary Internet Files\Content.Outlook\B8021UZJ\Nice Army of One.jpg"/>
          <p:cNvPicPr>
            <a:picLocks noChangeAspect="1" noChangeArrowheads="1"/>
          </p:cNvPicPr>
          <p:nvPr/>
        </p:nvPicPr>
        <p:blipFill>
          <a:blip r:embed="rId9"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7178" name="Title Placeholder 1"/>
          <p:cNvSpPr>
            <a:spLocks noGrp="1"/>
          </p:cNvSpPr>
          <p:nvPr>
            <p:ph type="title"/>
          </p:nvPr>
        </p:nvSpPr>
        <p:spPr bwMode="auto">
          <a:xfrm>
            <a:off x="723900" y="93663"/>
            <a:ext cx="7696200" cy="822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cxnSp>
        <p:nvCxnSpPr>
          <p:cNvPr id="34" name="Straight Connector 33"/>
          <p:cNvCxnSpPr/>
          <p:nvPr/>
        </p:nvCxnSpPr>
        <p:spPr>
          <a:xfrm>
            <a:off x="0" y="10668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80" name="Text Placeholder 2"/>
          <p:cNvSpPr>
            <a:spLocks noGrp="1"/>
          </p:cNvSpPr>
          <p:nvPr>
            <p:ph type="body" idx="1"/>
          </p:nvPr>
        </p:nvSpPr>
        <p:spPr bwMode="auto">
          <a:xfrm>
            <a:off x="152400" y="1219200"/>
            <a:ext cx="8839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endParaRPr lang="en-US"/>
          </a:p>
        </p:txBody>
      </p:sp>
    </p:spTree>
  </p:cSld>
  <p:clrMap bg1="lt1" tx1="dk1" bg2="lt2" tx2="dk2" accent1="accent1" accent2="accent2" accent3="accent3" accent4="accent4" accent5="accent5" accent6="accent6" hlink="hlink" folHlink="folHlink"/>
  <p:sldLayoutIdLst>
    <p:sldLayoutId id="2147483973" r:id="rId1"/>
    <p:sldLayoutId id="2147483966" r:id="rId2"/>
  </p:sldLayoutIdLst>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282575" indent="-282575" algn="l" rtl="0" eaLnBrk="0" fontAlgn="base" hangingPunct="0">
        <a:spcBef>
          <a:spcPts val="600"/>
        </a:spcBef>
        <a:spcAft>
          <a:spcPct val="0"/>
        </a:spcAft>
        <a:buFont typeface="Wingdings" pitchFamily="2" charset="2"/>
        <a:buChar char="Ø"/>
        <a:defRPr sz="2600" kern="1200">
          <a:solidFill>
            <a:schemeClr val="tx1"/>
          </a:solidFill>
          <a:latin typeface="Arial" pitchFamily="34" charset="0"/>
          <a:ea typeface="+mn-ea"/>
          <a:cs typeface="Arial" pitchFamily="34" charset="0"/>
        </a:defRPr>
      </a:lvl1pPr>
      <a:lvl2pPr marL="457200" indent="-173038" algn="l" rtl="0" eaLnBrk="0" fontAlgn="base" hangingPunct="0">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685800" indent="-17145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854075" indent="-166688" algn="l" rtl="0" eaLnBrk="0" fontAlgn="base" hangingPunct="0">
        <a:spcBef>
          <a:spcPts val="6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914400" indent="-171450" algn="l" rtl="0" eaLnBrk="0" fontAlgn="base" hangingPunct="0">
        <a:spcBef>
          <a:spcPct val="20000"/>
        </a:spcBef>
        <a:spcAft>
          <a:spcPct val="0"/>
        </a:spcAft>
        <a:buFont typeface="Arial" charset="0"/>
        <a:buChar char="»"/>
        <a:defRPr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endParaRPr lang="en-US"/>
          </a:p>
          <a:p>
            <a:pPr lvl="3"/>
            <a:endParaRPr lang="en-US"/>
          </a:p>
          <a:p>
            <a:pPr lvl="2"/>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57BF610-87BE-45B5-A1A9-C2CF96243B8F}" type="datetimeFigureOut">
              <a:rPr lang="en-US"/>
              <a:pPr>
                <a:defRPr/>
              </a:pPr>
              <a:t>8/31/2022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25750D4-9396-4F6D-9749-EF15C38E915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Lst>
  <p:txStyles>
    <p:titleStyle>
      <a:lvl1pPr algn="ctr"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a:solidFill>
            <a:schemeClr val="tx1"/>
          </a:solidFill>
          <a:latin typeface="Arial" charset="0"/>
          <a:cs typeface="Arial" charset="0"/>
        </a:defRPr>
      </a:lvl2pPr>
      <a:lvl3pPr algn="ctr" rtl="0" eaLnBrk="0" fontAlgn="base" hangingPunct="0">
        <a:spcBef>
          <a:spcPct val="0"/>
        </a:spcBef>
        <a:spcAft>
          <a:spcPct val="0"/>
        </a:spcAft>
        <a:defRPr sz="3600">
          <a:solidFill>
            <a:schemeClr val="tx1"/>
          </a:solidFill>
          <a:latin typeface="Arial" charset="0"/>
          <a:cs typeface="Arial" charset="0"/>
        </a:defRPr>
      </a:lvl3pPr>
      <a:lvl4pPr algn="ctr" rtl="0" eaLnBrk="0" fontAlgn="base" hangingPunct="0">
        <a:spcBef>
          <a:spcPct val="0"/>
        </a:spcBef>
        <a:spcAft>
          <a:spcPct val="0"/>
        </a:spcAft>
        <a:defRPr sz="3600">
          <a:solidFill>
            <a:schemeClr val="tx1"/>
          </a:solidFill>
          <a:latin typeface="Arial" charset="0"/>
          <a:cs typeface="Arial" charset="0"/>
        </a:defRPr>
      </a:lvl4pPr>
      <a:lvl5pPr algn="ctr" rtl="0" eaLnBrk="0" fontAlgn="base" hangingPunct="0">
        <a:spcBef>
          <a:spcPct val="0"/>
        </a:spcBef>
        <a:spcAft>
          <a:spcPct val="0"/>
        </a:spcAft>
        <a:defRPr sz="3600">
          <a:solidFill>
            <a:schemeClr val="tx1"/>
          </a:solidFill>
          <a:latin typeface="Arial" charset="0"/>
          <a:cs typeface="Arial" charset="0"/>
        </a:defRPr>
      </a:lvl5pPr>
      <a:lvl6pPr marL="457200" algn="ctr" rtl="0" fontAlgn="base">
        <a:spcBef>
          <a:spcPct val="0"/>
        </a:spcBef>
        <a:spcAft>
          <a:spcPct val="0"/>
        </a:spcAft>
        <a:defRPr sz="3600">
          <a:solidFill>
            <a:schemeClr val="tx1"/>
          </a:solidFill>
          <a:latin typeface="Arial" charset="0"/>
          <a:cs typeface="Arial" charset="0"/>
        </a:defRPr>
      </a:lvl6pPr>
      <a:lvl7pPr marL="914400" algn="ctr" rtl="0" fontAlgn="base">
        <a:spcBef>
          <a:spcPct val="0"/>
        </a:spcBef>
        <a:spcAft>
          <a:spcPct val="0"/>
        </a:spcAft>
        <a:defRPr sz="3600">
          <a:solidFill>
            <a:schemeClr val="tx1"/>
          </a:solidFill>
          <a:latin typeface="Arial" charset="0"/>
          <a:cs typeface="Arial" charset="0"/>
        </a:defRPr>
      </a:lvl7pPr>
      <a:lvl8pPr marL="1371600" algn="ctr" rtl="0" fontAlgn="base">
        <a:spcBef>
          <a:spcPct val="0"/>
        </a:spcBef>
        <a:spcAft>
          <a:spcPct val="0"/>
        </a:spcAft>
        <a:defRPr sz="3600">
          <a:solidFill>
            <a:schemeClr val="tx1"/>
          </a:solidFill>
          <a:latin typeface="Arial" charset="0"/>
          <a:cs typeface="Arial" charset="0"/>
        </a:defRPr>
      </a:lvl8pPr>
      <a:lvl9pPr marL="1828800" algn="ctr" rtl="0" fontAlgn="base">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ts val="600"/>
        </a:spcBef>
        <a:spcAft>
          <a:spcPct val="0"/>
        </a:spcAft>
        <a:buFont typeface="Wingdings" pitchFamily="2" charset="2"/>
        <a:buChar char="Ø"/>
        <a:defRPr sz="2600" kern="1200">
          <a:solidFill>
            <a:schemeClr val="tx1"/>
          </a:solidFill>
          <a:latin typeface="Arial" pitchFamily="34" charset="0"/>
          <a:ea typeface="+mn-ea"/>
          <a:cs typeface="Arial" pitchFamily="34" charset="0"/>
        </a:defRPr>
      </a:lvl1pPr>
      <a:lvl2pPr marL="514350" indent="-174625" algn="l" rtl="0" eaLnBrk="0" fontAlgn="base" hangingPunct="0">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739775" indent="-225425"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914400" indent="-174625" algn="l" rtl="0" eaLnBrk="0" fontAlgn="base" hangingPunct="0">
        <a:spcBef>
          <a:spcPct val="200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militarypay.defense.gov/mpcalcs/Calculators/RMC.aspx"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www.goarmy.com/rotc/"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westpoint.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army.com/careers-and-jobs/find-your-path/army-officers/rotc.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382555"/>
            <a:ext cx="9144000" cy="6354147"/>
          </a:xfrm>
        </p:spPr>
        <p:txBody>
          <a:bodyPr/>
          <a:lstStyle/>
          <a:p>
            <a:pPr eaLnBrk="1" hangingPunct="1"/>
            <a:br>
              <a:rPr lang="en-US" sz="3200" b="1" dirty="0"/>
            </a:br>
            <a:r>
              <a:rPr lang="en-US" sz="3200" b="1" dirty="0"/>
              <a:t>ARMY ROTC COLLEGE OPPORTUNITIES</a:t>
            </a:r>
            <a:br>
              <a:rPr lang="en-US" sz="3200" b="1" dirty="0"/>
            </a:br>
            <a:r>
              <a:rPr lang="en-US" sz="3200" dirty="0"/>
              <a:t>USACC</a:t>
            </a:r>
            <a:br>
              <a:rPr lang="en-US" sz="3200" dirty="0"/>
            </a:br>
            <a:br>
              <a:rPr lang="en-US" sz="3200" dirty="0"/>
            </a:br>
            <a:br>
              <a:rPr lang="en-US" sz="3200" b="1" dirty="0"/>
            </a:br>
            <a:br>
              <a:rPr lang="en-US" sz="3200" b="1" dirty="0"/>
            </a:br>
            <a:r>
              <a:rPr lang="en-US" sz="3200" b="1" dirty="0"/>
              <a:t>           </a:t>
            </a:r>
          </a:p>
        </p:txBody>
      </p:sp>
    </p:spTree>
    <p:extLst>
      <p:ext uri="{BB962C8B-B14F-4D97-AF65-F5344CB8AC3E}">
        <p14:creationId xmlns:p14="http://schemas.microsoft.com/office/powerpoint/2010/main" val="3146918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JROTC Synergy</a:t>
            </a:r>
          </a:p>
        </p:txBody>
      </p:sp>
      <p:sp>
        <p:nvSpPr>
          <p:cNvPr id="3" name="Content Placeholder 2"/>
          <p:cNvSpPr>
            <a:spLocks noGrp="1"/>
          </p:cNvSpPr>
          <p:nvPr>
            <p:ph idx="1"/>
          </p:nvPr>
        </p:nvSpPr>
        <p:spPr>
          <a:xfrm>
            <a:off x="457200" y="1219200"/>
            <a:ext cx="8869680" cy="5486400"/>
          </a:xfrm>
        </p:spPr>
        <p:txBody>
          <a:bodyPr/>
          <a:lstStyle/>
          <a:p>
            <a:pPr marL="0" indent="0">
              <a:buNone/>
            </a:pPr>
            <a:endParaRPr lang="en-US" dirty="0"/>
          </a:p>
          <a:p>
            <a:endParaRPr lang="en-US" dirty="0"/>
          </a:p>
          <a:p>
            <a:r>
              <a:rPr lang="en-US" dirty="0"/>
              <a:t>SAI’s have responsibility to brief school on SROTC</a:t>
            </a:r>
          </a:p>
          <a:p>
            <a:r>
              <a:rPr lang="en-US" dirty="0"/>
              <a:t>Contact 6</a:t>
            </a:r>
            <a:r>
              <a:rPr lang="en-US" baseline="30000" dirty="0"/>
              <a:t>th</a:t>
            </a:r>
            <a:r>
              <a:rPr lang="en-US" dirty="0"/>
              <a:t> BDE S2 for questions</a:t>
            </a:r>
          </a:p>
          <a:p>
            <a:endParaRPr lang="en-US" dirty="0"/>
          </a:p>
          <a:p>
            <a:endParaRPr lang="en-US" dirty="0"/>
          </a:p>
          <a:p>
            <a:endParaRPr lang="en-US" dirty="0"/>
          </a:p>
        </p:txBody>
      </p:sp>
    </p:spTree>
    <p:extLst>
      <p:ext uri="{BB962C8B-B14F-4D97-AF65-F5344CB8AC3E}">
        <p14:creationId xmlns:p14="http://schemas.microsoft.com/office/powerpoint/2010/main" val="152332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46856" y="762000"/>
            <a:ext cx="8601075"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ts val="600"/>
              </a:spcBef>
              <a:spcAft>
                <a:spcPct val="0"/>
              </a:spcAft>
              <a:defRPr sz="3600" b="1" kern="1200" baseline="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a:lstStyle>
          <a:p>
            <a:pPr eaLnBrk="1" hangingPunct="1"/>
            <a:r>
              <a:rPr lang="en-US" dirty="0"/>
              <a:t>Army ROTC Scholarships</a:t>
            </a:r>
            <a:br>
              <a:rPr lang="en-US" dirty="0"/>
            </a:br>
            <a:br>
              <a:rPr lang="en-US" dirty="0"/>
            </a:br>
            <a:br>
              <a:rPr lang="en-US" dirty="0"/>
            </a:br>
            <a:r>
              <a:rPr lang="en-US" dirty="0"/>
              <a:t>   </a:t>
            </a:r>
            <a:endParaRPr lang="en-US" sz="2800" dirty="0"/>
          </a:p>
        </p:txBody>
      </p:sp>
      <p:sp>
        <p:nvSpPr>
          <p:cNvPr id="5" name="Text Box 3"/>
          <p:cNvSpPr txBox="1">
            <a:spLocks noChangeArrowheads="1"/>
          </p:cNvSpPr>
          <p:nvPr/>
        </p:nvSpPr>
        <p:spPr bwMode="auto">
          <a:xfrm>
            <a:off x="485775" y="1524000"/>
            <a:ext cx="8123238" cy="5539978"/>
          </a:xfrm>
          <a:prstGeom prst="rect">
            <a:avLst/>
          </a:prstGeom>
          <a:noFill/>
          <a:ln w="12700">
            <a:noFill/>
            <a:miter lim="800000"/>
            <a:headEnd type="none" w="sm" len="sm"/>
            <a:tailEnd type="none" w="sm" len="sm"/>
          </a:ln>
        </p:spPr>
        <p:txBody>
          <a:bodyPr>
            <a:spAutoFit/>
          </a:bodyPr>
          <a:lstStyle/>
          <a:p>
            <a:pPr eaLnBrk="0" hangingPunct="0">
              <a:buFontTx/>
              <a:buChar char="•"/>
            </a:pPr>
            <a:r>
              <a:rPr lang="en-US" sz="2400" b="0" dirty="0">
                <a:latin typeface="Times New Roman" pitchFamily="18" charset="0"/>
              </a:rPr>
              <a:t> Pays full tuition and fees OR $10,000 for </a:t>
            </a:r>
          </a:p>
          <a:p>
            <a:pPr eaLnBrk="0" hangingPunct="0"/>
            <a:r>
              <a:rPr lang="en-US" sz="2400" b="0" dirty="0">
                <a:latin typeface="Times New Roman" pitchFamily="18" charset="0"/>
              </a:rPr>
              <a:t>room and board</a:t>
            </a:r>
          </a:p>
          <a:p>
            <a:pPr eaLnBrk="0" hangingPunct="0">
              <a:buFontTx/>
              <a:buChar char="•"/>
            </a:pPr>
            <a:endParaRPr lang="en-US" sz="2400" b="0" dirty="0">
              <a:latin typeface="Times New Roman" pitchFamily="18" charset="0"/>
            </a:endParaRPr>
          </a:p>
          <a:p>
            <a:pPr eaLnBrk="0" hangingPunct="0">
              <a:buFontTx/>
              <a:buChar char="•"/>
            </a:pPr>
            <a:r>
              <a:rPr lang="en-US" sz="2400" b="0" dirty="0">
                <a:latin typeface="Times New Roman" pitchFamily="18" charset="0"/>
              </a:rPr>
              <a:t> $1200 a year book payment</a:t>
            </a:r>
          </a:p>
          <a:p>
            <a:pPr eaLnBrk="0" hangingPunct="0"/>
            <a:r>
              <a:rPr lang="en-US" sz="2400" b="0" dirty="0">
                <a:latin typeface="Times New Roman" pitchFamily="18" charset="0"/>
              </a:rPr>
              <a:t>($600 per semester) </a:t>
            </a:r>
          </a:p>
          <a:p>
            <a:pPr eaLnBrk="0" hangingPunct="0">
              <a:buFontTx/>
              <a:buChar char="•"/>
            </a:pPr>
            <a:endParaRPr lang="en-US" sz="2400" b="0" dirty="0">
              <a:latin typeface="Times New Roman" pitchFamily="18" charset="0"/>
            </a:endParaRPr>
          </a:p>
          <a:p>
            <a:pPr eaLnBrk="0" hangingPunct="0">
              <a:buFontTx/>
              <a:buChar char="•"/>
            </a:pPr>
            <a:r>
              <a:rPr lang="en-US" sz="2400" b="0" dirty="0">
                <a:latin typeface="Times New Roman" pitchFamily="18" charset="0"/>
              </a:rPr>
              <a:t> Cadet Stipend </a:t>
            </a:r>
            <a:r>
              <a:rPr lang="en-US" sz="2400" dirty="0">
                <a:latin typeface="Times New Roman" pitchFamily="18" charset="0"/>
              </a:rPr>
              <a:t>$</a:t>
            </a:r>
            <a:r>
              <a:rPr lang="en-US" sz="2400" b="0" dirty="0">
                <a:latin typeface="Times New Roman" pitchFamily="18" charset="0"/>
              </a:rPr>
              <a:t> monthly</a:t>
            </a:r>
          </a:p>
          <a:p>
            <a:pPr eaLnBrk="0" hangingPunct="0">
              <a:buFontTx/>
              <a:buChar char="•"/>
            </a:pPr>
            <a:endParaRPr lang="en-US" sz="2400" b="0" dirty="0">
              <a:latin typeface="Times New Roman" pitchFamily="18" charset="0"/>
            </a:endParaRPr>
          </a:p>
          <a:p>
            <a:pPr eaLnBrk="0" hangingPunct="0">
              <a:buFontTx/>
              <a:buChar char="•"/>
            </a:pPr>
            <a:r>
              <a:rPr lang="en-US" sz="2400" b="0" dirty="0">
                <a:latin typeface="Times New Roman" pitchFamily="18" charset="0"/>
              </a:rPr>
              <a:t> Some ROTC programs offer additional incentives such as free room and board scholarships (typically private colleges)</a:t>
            </a:r>
          </a:p>
          <a:p>
            <a:pPr eaLnBrk="0" hangingPunct="0">
              <a:buFontTx/>
              <a:buChar char="•"/>
            </a:pPr>
            <a:endParaRPr lang="en-US" sz="2400" b="0" dirty="0">
              <a:solidFill>
                <a:srgbClr val="FF0000"/>
              </a:solidFill>
              <a:latin typeface="Times New Roman" pitchFamily="18" charset="0"/>
            </a:endParaRPr>
          </a:p>
          <a:p>
            <a:pPr eaLnBrk="0" hangingPunct="0">
              <a:buFontTx/>
              <a:buChar char="•"/>
            </a:pPr>
            <a:r>
              <a:rPr lang="en-US" sz="2400" b="0" dirty="0">
                <a:solidFill>
                  <a:srgbClr val="FF0000"/>
                </a:solidFill>
                <a:latin typeface="Times New Roman" pitchFamily="18" charset="0"/>
              </a:rPr>
              <a:t> Same benefits for those who choose full time career and part time career</a:t>
            </a:r>
          </a:p>
          <a:p>
            <a:pPr eaLnBrk="0" hangingPunct="0">
              <a:buFontTx/>
              <a:buChar char="•"/>
            </a:pPr>
            <a:endParaRPr lang="en-US" sz="2400" b="0" dirty="0">
              <a:latin typeface="Times New Roman" pitchFamily="18" charset="0"/>
            </a:endParaRPr>
          </a:p>
          <a:p>
            <a:pPr eaLnBrk="0" hangingPunct="0"/>
            <a:endParaRPr lang="en-US" sz="1800" dirty="0"/>
          </a:p>
        </p:txBody>
      </p:sp>
      <p:pic>
        <p:nvPicPr>
          <p:cNvPr id="6" name="Picture 1" descr="C:\Users\ntourgeman.FSCWAN\Desktop\Pics for website\DSC01778.JPG"/>
          <p:cNvPicPr>
            <a:picLocks noChangeAspect="1" noChangeArrowheads="1"/>
          </p:cNvPicPr>
          <p:nvPr/>
        </p:nvPicPr>
        <p:blipFill>
          <a:blip r:embed="rId2" cstate="print"/>
          <a:srcRect/>
          <a:stretch>
            <a:fillRect/>
          </a:stretch>
        </p:blipFill>
        <p:spPr bwMode="auto">
          <a:xfrm>
            <a:off x="6376988" y="1409700"/>
            <a:ext cx="2311400" cy="3079750"/>
          </a:xfrm>
          <a:prstGeom prst="rect">
            <a:avLst/>
          </a:prstGeom>
          <a:noFill/>
          <a:ln w="9525">
            <a:noFill/>
            <a:miter lim="800000"/>
            <a:headEnd/>
            <a:tailEnd/>
          </a:ln>
        </p:spPr>
      </p:pic>
    </p:spTree>
    <p:extLst>
      <p:ext uri="{BB962C8B-B14F-4D97-AF65-F5344CB8AC3E}">
        <p14:creationId xmlns:p14="http://schemas.microsoft.com/office/powerpoint/2010/main" val="339699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Line 41"/>
          <p:cNvSpPr>
            <a:spLocks noChangeShapeType="1"/>
          </p:cNvSpPr>
          <p:nvPr/>
        </p:nvSpPr>
        <p:spPr bwMode="auto">
          <a:xfrm>
            <a:off x="790575" y="3775075"/>
            <a:ext cx="3175" cy="766763"/>
          </a:xfrm>
          <a:prstGeom prst="line">
            <a:avLst/>
          </a:prstGeom>
          <a:noFill/>
          <a:ln w="9525">
            <a:solidFill>
              <a:schemeClr val="tx1"/>
            </a:solidFill>
            <a:round/>
            <a:headEnd/>
            <a:tailEnd/>
          </a:ln>
        </p:spPr>
        <p:txBody>
          <a:bodyPr/>
          <a:lstStyle/>
          <a:p>
            <a:endParaRPr lang="en-US" dirty="0"/>
          </a:p>
        </p:txBody>
      </p:sp>
      <p:sp>
        <p:nvSpPr>
          <p:cNvPr id="5128" name="Line 5"/>
          <p:cNvSpPr>
            <a:spLocks noChangeShapeType="1"/>
          </p:cNvSpPr>
          <p:nvPr/>
        </p:nvSpPr>
        <p:spPr bwMode="auto">
          <a:xfrm flipH="1">
            <a:off x="3563505" y="3751312"/>
            <a:ext cx="3175" cy="2003425"/>
          </a:xfrm>
          <a:prstGeom prst="line">
            <a:avLst/>
          </a:prstGeom>
          <a:noFill/>
          <a:ln w="9525">
            <a:solidFill>
              <a:schemeClr val="tx1"/>
            </a:solidFill>
            <a:round/>
            <a:headEnd/>
            <a:tailEnd/>
          </a:ln>
        </p:spPr>
        <p:txBody>
          <a:bodyPr/>
          <a:lstStyle/>
          <a:p>
            <a:endParaRPr lang="en-US" dirty="0"/>
          </a:p>
        </p:txBody>
      </p:sp>
      <p:sp>
        <p:nvSpPr>
          <p:cNvPr id="5130" name="Line 9"/>
          <p:cNvSpPr>
            <a:spLocks noChangeShapeType="1"/>
          </p:cNvSpPr>
          <p:nvPr/>
        </p:nvSpPr>
        <p:spPr bwMode="auto">
          <a:xfrm>
            <a:off x="6291563" y="1320800"/>
            <a:ext cx="0" cy="457200"/>
          </a:xfrm>
          <a:prstGeom prst="line">
            <a:avLst/>
          </a:prstGeom>
          <a:noFill/>
          <a:ln w="9525">
            <a:solidFill>
              <a:schemeClr val="tx1"/>
            </a:solidFill>
            <a:round/>
            <a:headEnd/>
            <a:tailEnd/>
          </a:ln>
        </p:spPr>
        <p:txBody>
          <a:bodyPr/>
          <a:lstStyle/>
          <a:p>
            <a:endParaRPr lang="en-US" dirty="0"/>
          </a:p>
        </p:txBody>
      </p:sp>
      <p:sp>
        <p:nvSpPr>
          <p:cNvPr id="5132" name="Rectangle 12"/>
          <p:cNvSpPr>
            <a:spLocks noGrp="1" noChangeArrowheads="1"/>
          </p:cNvSpPr>
          <p:nvPr>
            <p:ph type="title"/>
          </p:nvPr>
        </p:nvSpPr>
        <p:spPr>
          <a:xfrm>
            <a:off x="469900" y="214528"/>
            <a:ext cx="8229600" cy="707886"/>
          </a:xfrm>
        </p:spPr>
        <p:txBody>
          <a:bodyPr/>
          <a:lstStyle/>
          <a:p>
            <a:r>
              <a:rPr lang="en-US" sz="2000" b="1" dirty="0"/>
              <a:t>High School Scholarship </a:t>
            </a:r>
            <a:br>
              <a:rPr lang="en-US" sz="2000" b="1" dirty="0"/>
            </a:br>
            <a:r>
              <a:rPr lang="en-US" sz="2000" b="1" dirty="0"/>
              <a:t>Application Timeline (for any School Year)</a:t>
            </a:r>
          </a:p>
        </p:txBody>
      </p:sp>
      <p:graphicFrame>
        <p:nvGraphicFramePr>
          <p:cNvPr id="5122" name="Object 13"/>
          <p:cNvGraphicFramePr>
            <a:graphicFrameLocks noGrp="1" noChangeAspect="1"/>
          </p:cNvGraphicFramePr>
          <p:nvPr>
            <p:ph sz="half" idx="1"/>
          </p:nvPr>
        </p:nvGraphicFramePr>
        <p:xfrm>
          <a:off x="352425" y="3482975"/>
          <a:ext cx="8469313" cy="334963"/>
        </p:xfrm>
        <a:graphic>
          <a:graphicData uri="http://schemas.openxmlformats.org/presentationml/2006/ole">
            <mc:AlternateContent xmlns:mc="http://schemas.openxmlformats.org/markup-compatibility/2006">
              <mc:Choice xmlns:v="urn:schemas-microsoft-com:vml" Requires="v">
                <p:oleObj name="Worksheet" r:id="rId3" imgW="5667375" imgH="171271" progId="Excel.Sheet.8">
                  <p:embed/>
                </p:oleObj>
              </mc:Choice>
              <mc:Fallback>
                <p:oleObj name="Worksheet" r:id="rId3" imgW="5667375" imgH="171271" progId="Excel.Sheet.8">
                  <p:embed/>
                  <p:pic>
                    <p:nvPicPr>
                      <p:cNvPr id="5122"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3482975"/>
                        <a:ext cx="84693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3" name="Line 14"/>
          <p:cNvSpPr>
            <a:spLocks noChangeShapeType="1"/>
          </p:cNvSpPr>
          <p:nvPr/>
        </p:nvSpPr>
        <p:spPr bwMode="auto">
          <a:xfrm>
            <a:off x="622300" y="3173413"/>
            <a:ext cx="7924800" cy="0"/>
          </a:xfrm>
          <a:prstGeom prst="line">
            <a:avLst/>
          </a:prstGeom>
          <a:noFill/>
          <a:ln w="9525">
            <a:solidFill>
              <a:schemeClr val="tx1"/>
            </a:solidFill>
            <a:round/>
            <a:headEnd/>
            <a:tailEnd/>
          </a:ln>
        </p:spPr>
        <p:txBody>
          <a:bodyPr/>
          <a:lstStyle/>
          <a:p>
            <a:endParaRPr lang="en-US" dirty="0"/>
          </a:p>
        </p:txBody>
      </p:sp>
      <p:sp>
        <p:nvSpPr>
          <p:cNvPr id="5134" name="Text Box 15"/>
          <p:cNvSpPr txBox="1">
            <a:spLocks noChangeArrowheads="1"/>
          </p:cNvSpPr>
          <p:nvPr/>
        </p:nvSpPr>
        <p:spPr bwMode="auto">
          <a:xfrm>
            <a:off x="2613025" y="4119563"/>
            <a:ext cx="557213" cy="403225"/>
          </a:xfrm>
          <a:prstGeom prst="rect">
            <a:avLst/>
          </a:prstGeom>
          <a:solidFill>
            <a:srgbClr val="FF99CC"/>
          </a:solidFill>
          <a:ln w="6350">
            <a:solidFill>
              <a:schemeClr val="tx1"/>
            </a:solidFill>
            <a:miter lim="800000"/>
            <a:headEnd/>
            <a:tailEnd/>
          </a:ln>
        </p:spPr>
        <p:txBody>
          <a:bodyPr wrap="none">
            <a:spAutoFit/>
          </a:bodyPr>
          <a:lstStyle/>
          <a:p>
            <a:pPr eaLnBrk="1" hangingPunct="1"/>
            <a:r>
              <a:rPr lang="en-US" sz="1000" dirty="0"/>
              <a:t>2d </a:t>
            </a:r>
          </a:p>
          <a:p>
            <a:pPr eaLnBrk="1" hangingPunct="1"/>
            <a:r>
              <a:rPr lang="en-US" sz="1000" dirty="0"/>
              <a:t>Board</a:t>
            </a:r>
          </a:p>
        </p:txBody>
      </p:sp>
      <p:sp>
        <p:nvSpPr>
          <p:cNvPr id="5135" name="Text Box 18"/>
          <p:cNvSpPr txBox="1">
            <a:spLocks noChangeArrowheads="1"/>
          </p:cNvSpPr>
          <p:nvPr/>
        </p:nvSpPr>
        <p:spPr bwMode="auto">
          <a:xfrm>
            <a:off x="423863" y="4178300"/>
            <a:ext cx="2069797" cy="400110"/>
          </a:xfrm>
          <a:prstGeom prst="rect">
            <a:avLst/>
          </a:prstGeom>
          <a:solidFill>
            <a:srgbClr val="FF99CC"/>
          </a:solidFill>
          <a:ln w="6350">
            <a:solidFill>
              <a:schemeClr val="tx1"/>
            </a:solidFill>
            <a:miter lim="800000"/>
            <a:headEnd/>
            <a:tailEnd/>
          </a:ln>
        </p:spPr>
        <p:txBody>
          <a:bodyPr wrap="none">
            <a:spAutoFit/>
          </a:bodyPr>
          <a:lstStyle/>
          <a:p>
            <a:pPr eaLnBrk="1" hangingPunct="1"/>
            <a:r>
              <a:rPr lang="en-US" sz="1000" dirty="0"/>
              <a:t>1st</a:t>
            </a:r>
          </a:p>
          <a:p>
            <a:pPr eaLnBrk="1" hangingPunct="1"/>
            <a:r>
              <a:rPr lang="en-US" sz="1000" dirty="0"/>
              <a:t>Board Document submit deadline</a:t>
            </a:r>
          </a:p>
        </p:txBody>
      </p:sp>
      <p:sp>
        <p:nvSpPr>
          <p:cNvPr id="5138" name="Text Box 23"/>
          <p:cNvSpPr txBox="1">
            <a:spLocks noChangeArrowheads="1"/>
          </p:cNvSpPr>
          <p:nvPr/>
        </p:nvSpPr>
        <p:spPr bwMode="auto">
          <a:xfrm>
            <a:off x="5810551" y="1585576"/>
            <a:ext cx="962025" cy="707886"/>
          </a:xfrm>
          <a:prstGeom prst="rect">
            <a:avLst/>
          </a:prstGeom>
          <a:solidFill>
            <a:srgbClr val="00FFFF"/>
          </a:solidFill>
          <a:ln w="9525">
            <a:solidFill>
              <a:schemeClr val="tx1"/>
            </a:solidFill>
            <a:miter lim="800000"/>
            <a:headEnd/>
            <a:tailEnd/>
          </a:ln>
        </p:spPr>
        <p:txBody>
          <a:bodyPr>
            <a:spAutoFit/>
          </a:bodyPr>
          <a:lstStyle/>
          <a:p>
            <a:pPr eaLnBrk="1" hangingPunct="1"/>
            <a:r>
              <a:rPr lang="en-US" sz="1000" dirty="0"/>
              <a:t>12 Jun Application</a:t>
            </a:r>
          </a:p>
          <a:p>
            <a:pPr eaLnBrk="1" hangingPunct="1"/>
            <a:r>
              <a:rPr lang="en-US" sz="1000" dirty="0"/>
              <a:t>Window   Opens</a:t>
            </a:r>
          </a:p>
        </p:txBody>
      </p:sp>
      <p:sp>
        <p:nvSpPr>
          <p:cNvPr id="5139" name="Text Box 25"/>
          <p:cNvSpPr txBox="1">
            <a:spLocks noChangeArrowheads="1"/>
          </p:cNvSpPr>
          <p:nvPr/>
        </p:nvSpPr>
        <p:spPr bwMode="auto">
          <a:xfrm>
            <a:off x="4226358" y="4119563"/>
            <a:ext cx="557213" cy="403225"/>
          </a:xfrm>
          <a:prstGeom prst="rect">
            <a:avLst/>
          </a:prstGeom>
          <a:solidFill>
            <a:srgbClr val="FF99CC"/>
          </a:solidFill>
          <a:ln w="6350">
            <a:solidFill>
              <a:schemeClr val="tx1"/>
            </a:solidFill>
            <a:miter lim="800000"/>
            <a:headEnd/>
            <a:tailEnd/>
          </a:ln>
        </p:spPr>
        <p:txBody>
          <a:bodyPr wrap="none">
            <a:spAutoFit/>
          </a:bodyPr>
          <a:lstStyle/>
          <a:p>
            <a:pPr eaLnBrk="1" hangingPunct="1"/>
            <a:r>
              <a:rPr lang="en-US" sz="1000" dirty="0"/>
              <a:t>3d </a:t>
            </a:r>
          </a:p>
          <a:p>
            <a:pPr eaLnBrk="1" hangingPunct="1"/>
            <a:r>
              <a:rPr lang="en-US" sz="1000" dirty="0"/>
              <a:t>Board</a:t>
            </a:r>
          </a:p>
        </p:txBody>
      </p:sp>
      <p:sp>
        <p:nvSpPr>
          <p:cNvPr id="5140" name="Text Box 28"/>
          <p:cNvSpPr txBox="1">
            <a:spLocks noChangeArrowheads="1"/>
          </p:cNvSpPr>
          <p:nvPr/>
        </p:nvSpPr>
        <p:spPr bwMode="auto">
          <a:xfrm>
            <a:off x="131990" y="1947863"/>
            <a:ext cx="1958975" cy="317500"/>
          </a:xfrm>
          <a:prstGeom prst="rect">
            <a:avLst/>
          </a:prstGeom>
          <a:solidFill>
            <a:srgbClr val="FFFF00"/>
          </a:solidFill>
          <a:ln w="12700" algn="ctr">
            <a:solidFill>
              <a:schemeClr val="tx1"/>
            </a:solidFill>
            <a:prstDash val="lgDash"/>
            <a:miter lim="800000"/>
            <a:headEnd/>
            <a:tailEnd/>
          </a:ln>
        </p:spPr>
        <p:txBody>
          <a:bodyPr>
            <a:spAutoFit/>
          </a:bodyPr>
          <a:lstStyle/>
          <a:p>
            <a:pPr>
              <a:spcBef>
                <a:spcPct val="50000"/>
              </a:spcBef>
            </a:pPr>
            <a:r>
              <a:rPr lang="en-US" sz="1400" dirty="0"/>
              <a:t>Prospect JR YR</a:t>
            </a:r>
          </a:p>
        </p:txBody>
      </p:sp>
      <p:sp>
        <p:nvSpPr>
          <p:cNvPr id="5141" name="Text Box 29"/>
          <p:cNvSpPr txBox="1">
            <a:spLocks noChangeArrowheads="1"/>
          </p:cNvSpPr>
          <p:nvPr/>
        </p:nvSpPr>
        <p:spPr bwMode="auto">
          <a:xfrm>
            <a:off x="97631" y="5305425"/>
            <a:ext cx="1958975" cy="317500"/>
          </a:xfrm>
          <a:prstGeom prst="rect">
            <a:avLst/>
          </a:prstGeom>
          <a:solidFill>
            <a:srgbClr val="FFFF00"/>
          </a:solidFill>
          <a:ln w="12700" algn="ctr">
            <a:solidFill>
              <a:schemeClr val="tx1"/>
            </a:solidFill>
            <a:prstDash val="lgDash"/>
            <a:miter lim="800000"/>
            <a:headEnd/>
            <a:tailEnd/>
          </a:ln>
        </p:spPr>
        <p:txBody>
          <a:bodyPr>
            <a:spAutoFit/>
          </a:bodyPr>
          <a:lstStyle/>
          <a:p>
            <a:pPr>
              <a:spcBef>
                <a:spcPct val="50000"/>
              </a:spcBef>
            </a:pPr>
            <a:r>
              <a:rPr lang="en-US" sz="1400" dirty="0"/>
              <a:t>Prospect SR YR</a:t>
            </a:r>
          </a:p>
        </p:txBody>
      </p:sp>
      <p:sp>
        <p:nvSpPr>
          <p:cNvPr id="5142" name="Line 30"/>
          <p:cNvSpPr>
            <a:spLocks noChangeShapeType="1"/>
          </p:cNvSpPr>
          <p:nvPr/>
        </p:nvSpPr>
        <p:spPr bwMode="auto">
          <a:xfrm>
            <a:off x="4514393" y="4554077"/>
            <a:ext cx="24631" cy="1125998"/>
          </a:xfrm>
          <a:prstGeom prst="line">
            <a:avLst/>
          </a:prstGeom>
          <a:noFill/>
          <a:ln w="9525">
            <a:solidFill>
              <a:schemeClr val="tx1"/>
            </a:solidFill>
            <a:round/>
            <a:headEnd/>
            <a:tailEnd/>
          </a:ln>
        </p:spPr>
        <p:txBody>
          <a:bodyPr/>
          <a:lstStyle/>
          <a:p>
            <a:endParaRPr lang="en-US" dirty="0"/>
          </a:p>
        </p:txBody>
      </p:sp>
      <p:sp>
        <p:nvSpPr>
          <p:cNvPr id="5143" name="Line 31"/>
          <p:cNvSpPr>
            <a:spLocks noChangeShapeType="1"/>
          </p:cNvSpPr>
          <p:nvPr/>
        </p:nvSpPr>
        <p:spPr bwMode="auto">
          <a:xfrm>
            <a:off x="4908550" y="1379538"/>
            <a:ext cx="0" cy="381000"/>
          </a:xfrm>
          <a:prstGeom prst="line">
            <a:avLst/>
          </a:prstGeom>
          <a:noFill/>
          <a:ln w="9525">
            <a:solidFill>
              <a:schemeClr val="tx1"/>
            </a:solidFill>
            <a:round/>
            <a:headEnd/>
            <a:tailEnd/>
          </a:ln>
        </p:spPr>
        <p:txBody>
          <a:bodyPr/>
          <a:lstStyle/>
          <a:p>
            <a:endParaRPr lang="en-US" dirty="0"/>
          </a:p>
        </p:txBody>
      </p:sp>
      <p:sp>
        <p:nvSpPr>
          <p:cNvPr id="5144" name="Text Box 32"/>
          <p:cNvSpPr txBox="1">
            <a:spLocks noChangeArrowheads="1"/>
          </p:cNvSpPr>
          <p:nvPr/>
        </p:nvSpPr>
        <p:spPr bwMode="auto">
          <a:xfrm>
            <a:off x="4318000" y="1700213"/>
            <a:ext cx="1209675" cy="406400"/>
          </a:xfrm>
          <a:prstGeom prst="rect">
            <a:avLst/>
          </a:prstGeom>
          <a:solidFill>
            <a:srgbClr val="00FFFF"/>
          </a:solidFill>
          <a:ln w="9525">
            <a:solidFill>
              <a:schemeClr val="tx1"/>
            </a:solidFill>
            <a:miter lim="800000"/>
            <a:headEnd/>
            <a:tailEnd/>
          </a:ln>
        </p:spPr>
        <p:txBody>
          <a:bodyPr>
            <a:spAutoFit/>
          </a:bodyPr>
          <a:lstStyle/>
          <a:p>
            <a:pPr eaLnBrk="1" hangingPunct="1"/>
            <a:r>
              <a:rPr lang="en-US" sz="1000" dirty="0"/>
              <a:t>CC Determines</a:t>
            </a:r>
          </a:p>
          <a:p>
            <a:pPr eaLnBrk="1" hangingPunct="1"/>
            <a:r>
              <a:rPr lang="en-US" sz="1000" dirty="0"/>
              <a:t>Allocations</a:t>
            </a:r>
          </a:p>
        </p:txBody>
      </p:sp>
      <p:sp>
        <p:nvSpPr>
          <p:cNvPr id="5146" name="AutoShape 34"/>
          <p:cNvSpPr>
            <a:spLocks noChangeArrowheads="1"/>
          </p:cNvSpPr>
          <p:nvPr/>
        </p:nvSpPr>
        <p:spPr bwMode="auto">
          <a:xfrm>
            <a:off x="6065838" y="4325938"/>
            <a:ext cx="2859087" cy="347662"/>
          </a:xfrm>
          <a:prstGeom prst="homePlate">
            <a:avLst>
              <a:gd name="adj" fmla="val 205594"/>
            </a:avLst>
          </a:prstGeom>
          <a:solidFill>
            <a:srgbClr val="99FF33"/>
          </a:solidFill>
          <a:ln w="12700" algn="ctr">
            <a:solidFill>
              <a:schemeClr val="tx1"/>
            </a:solidFill>
            <a:miter lim="800000"/>
            <a:headEnd/>
            <a:tailEnd/>
          </a:ln>
        </p:spPr>
        <p:txBody>
          <a:bodyPr wrap="none" anchor="ctr"/>
          <a:lstStyle/>
          <a:p>
            <a:r>
              <a:rPr lang="en-US" sz="1400" dirty="0"/>
              <a:t>4YR On Campus Campaign</a:t>
            </a:r>
          </a:p>
        </p:txBody>
      </p:sp>
      <p:sp>
        <p:nvSpPr>
          <p:cNvPr id="5147" name="Text Box 35"/>
          <p:cNvSpPr txBox="1">
            <a:spLocks noChangeArrowheads="1"/>
          </p:cNvSpPr>
          <p:nvPr/>
        </p:nvSpPr>
        <p:spPr bwMode="auto">
          <a:xfrm>
            <a:off x="3072688" y="5534194"/>
            <a:ext cx="962025" cy="861774"/>
          </a:xfrm>
          <a:prstGeom prst="rect">
            <a:avLst/>
          </a:prstGeom>
          <a:solidFill>
            <a:srgbClr val="00FFFF"/>
          </a:solidFill>
          <a:ln w="9525">
            <a:solidFill>
              <a:schemeClr val="tx1"/>
            </a:solidFill>
            <a:miter lim="800000"/>
            <a:headEnd/>
            <a:tailEnd/>
          </a:ln>
        </p:spPr>
        <p:txBody>
          <a:bodyPr>
            <a:spAutoFit/>
          </a:bodyPr>
          <a:lstStyle/>
          <a:p>
            <a:pPr eaLnBrk="1" hangingPunct="1"/>
            <a:r>
              <a:rPr lang="en-US" sz="1000" dirty="0"/>
              <a:t>4 Feb Application</a:t>
            </a:r>
          </a:p>
          <a:p>
            <a:pPr eaLnBrk="1" hangingPunct="1"/>
            <a:r>
              <a:rPr lang="en-US" sz="1000" dirty="0"/>
              <a:t>Window   Closes</a:t>
            </a:r>
          </a:p>
          <a:p>
            <a:pPr eaLnBrk="1" hangingPunct="1"/>
            <a:endParaRPr lang="en-US" sz="1000" dirty="0"/>
          </a:p>
        </p:txBody>
      </p:sp>
      <p:sp>
        <p:nvSpPr>
          <p:cNvPr id="5150" name="Text Box 40"/>
          <p:cNvSpPr txBox="1">
            <a:spLocks noChangeArrowheads="1"/>
          </p:cNvSpPr>
          <p:nvPr/>
        </p:nvSpPr>
        <p:spPr bwMode="auto">
          <a:xfrm>
            <a:off x="4243388" y="5534194"/>
            <a:ext cx="1104900" cy="1015663"/>
          </a:xfrm>
          <a:prstGeom prst="rect">
            <a:avLst/>
          </a:prstGeom>
          <a:solidFill>
            <a:srgbClr val="00FFFF"/>
          </a:solidFill>
          <a:ln w="9525">
            <a:solidFill>
              <a:schemeClr val="tx1"/>
            </a:solidFill>
            <a:miter lim="800000"/>
            <a:headEnd/>
            <a:tailEnd/>
          </a:ln>
        </p:spPr>
        <p:txBody>
          <a:bodyPr>
            <a:spAutoFit/>
          </a:bodyPr>
          <a:lstStyle/>
          <a:p>
            <a:pPr eaLnBrk="1" hangingPunct="1"/>
            <a:r>
              <a:rPr lang="en-US" sz="1000" dirty="0"/>
              <a:t>Final selection board. Winners are typically notified between 2-3 weeks after the board</a:t>
            </a:r>
          </a:p>
        </p:txBody>
      </p:sp>
      <p:sp>
        <p:nvSpPr>
          <p:cNvPr id="31" name="Line 5"/>
          <p:cNvSpPr>
            <a:spLocks noChangeShapeType="1"/>
          </p:cNvSpPr>
          <p:nvPr/>
        </p:nvSpPr>
        <p:spPr bwMode="auto">
          <a:xfrm flipH="1">
            <a:off x="4514393" y="3774642"/>
            <a:ext cx="1" cy="345643"/>
          </a:xfrm>
          <a:prstGeom prst="line">
            <a:avLst/>
          </a:prstGeom>
          <a:noFill/>
          <a:ln w="9525">
            <a:solidFill>
              <a:schemeClr val="tx1"/>
            </a:solidFill>
            <a:round/>
            <a:headEnd/>
            <a:tailEnd/>
          </a:ln>
        </p:spPr>
        <p:txBody>
          <a:bodyPr/>
          <a:lstStyle/>
          <a:p>
            <a:endParaRPr lang="en-US" dirty="0"/>
          </a:p>
        </p:txBody>
      </p:sp>
      <p:graphicFrame>
        <p:nvGraphicFramePr>
          <p:cNvPr id="5123" name="Object 22"/>
          <p:cNvGraphicFramePr>
            <a:graphicFrameLocks noGrp="1" noChangeAspect="1"/>
          </p:cNvGraphicFramePr>
          <p:nvPr>
            <p:ph sz="half" idx="4294967295"/>
          </p:nvPr>
        </p:nvGraphicFramePr>
        <p:xfrm>
          <a:off x="309563" y="1188244"/>
          <a:ext cx="8524875" cy="339725"/>
        </p:xfrm>
        <a:graphic>
          <a:graphicData uri="http://schemas.openxmlformats.org/presentationml/2006/ole">
            <mc:AlternateContent xmlns:mc="http://schemas.openxmlformats.org/markup-compatibility/2006">
              <mc:Choice xmlns:v="urn:schemas-microsoft-com:vml" Requires="v">
                <p:oleObj name="Worksheet" r:id="rId5" imgW="5667375" imgH="171271" progId="Excel.Sheet.8">
                  <p:embed/>
                </p:oleObj>
              </mc:Choice>
              <mc:Fallback>
                <p:oleObj name="Worksheet" r:id="rId5" imgW="5667375" imgH="171271" progId="Excel.Sheet.8">
                  <p:embed/>
                  <p:pic>
                    <p:nvPicPr>
                      <p:cNvPr id="5123"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563" y="1188244"/>
                        <a:ext cx="85248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Oval 1"/>
          <p:cNvSpPr/>
          <p:nvPr/>
        </p:nvSpPr>
        <p:spPr bwMode="auto">
          <a:xfrm>
            <a:off x="404947" y="3257526"/>
            <a:ext cx="706531" cy="681086"/>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29" name="Oval 28"/>
          <p:cNvSpPr/>
          <p:nvPr/>
        </p:nvSpPr>
        <p:spPr bwMode="auto">
          <a:xfrm>
            <a:off x="3964734" y="3328989"/>
            <a:ext cx="706531" cy="681086"/>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30" name="Oval 29"/>
          <p:cNvSpPr/>
          <p:nvPr/>
        </p:nvSpPr>
        <p:spPr bwMode="auto">
          <a:xfrm>
            <a:off x="2665051" y="3349577"/>
            <a:ext cx="706531" cy="681086"/>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3" name="TextBox 2"/>
          <p:cNvSpPr txBox="1"/>
          <p:nvPr/>
        </p:nvSpPr>
        <p:spPr>
          <a:xfrm>
            <a:off x="6400800" y="5029200"/>
            <a:ext cx="2420938" cy="1277273"/>
          </a:xfrm>
          <a:prstGeom prst="rect">
            <a:avLst/>
          </a:prstGeom>
          <a:noFill/>
        </p:spPr>
        <p:txBody>
          <a:bodyPr wrap="square" rtlCol="0">
            <a:spAutoFit/>
          </a:bodyPr>
          <a:lstStyle/>
          <a:p>
            <a:r>
              <a:rPr lang="en-US" sz="1100" dirty="0"/>
              <a:t>Once the student creates an application, these dates can also be found on the page where the login to access their application. They can also be found, once they login, in the Additional Information section under Key Dates. </a:t>
            </a:r>
          </a:p>
        </p:txBody>
      </p:sp>
    </p:spTree>
    <p:extLst>
      <p:ext uri="{BB962C8B-B14F-4D97-AF65-F5344CB8AC3E}">
        <p14:creationId xmlns:p14="http://schemas.microsoft.com/office/powerpoint/2010/main" val="4114640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ROTC Scholarships</a:t>
            </a:r>
          </a:p>
        </p:txBody>
      </p:sp>
      <p:sp>
        <p:nvSpPr>
          <p:cNvPr id="4" name="Content Placeholder 4"/>
          <p:cNvSpPr txBox="1">
            <a:spLocks/>
          </p:cNvSpPr>
          <p:nvPr/>
        </p:nvSpPr>
        <p:spPr bwMode="auto">
          <a:xfrm>
            <a:off x="381000" y="2292350"/>
            <a:ext cx="4038600" cy="3194050"/>
          </a:xfrm>
          <a:prstGeom prst="rect">
            <a:avLst/>
          </a:prstGeom>
          <a:noFill/>
          <a:ln w="12700">
            <a:solidFill>
              <a:schemeClr val="tx1"/>
            </a:solidFill>
            <a:miter lim="800000"/>
            <a:headEnd/>
            <a:tailEnd/>
          </a:ln>
        </p:spPr>
        <p:txBody>
          <a:bodyPr vert="horz" wrap="square" lIns="91407" tIns="45703" rIns="91407" bIns="45703" numCol="1" anchor="t" anchorCtr="0" compatLnSpc="1">
            <a:prstTxWarp prst="textNoShape">
              <a:avLst/>
            </a:prstTxWarp>
          </a:bodyPr>
          <a:lstStyle>
            <a:lvl1pPr marL="171387" indent="-171387" algn="l" rtl="0" eaLnBrk="0" fontAlgn="base" hangingPunct="0">
              <a:spcBef>
                <a:spcPts val="600"/>
              </a:spcBef>
              <a:spcAft>
                <a:spcPct val="0"/>
              </a:spcAft>
              <a:buFont typeface="Arial" pitchFamily="34" charset="0"/>
              <a:buChar char="•"/>
              <a:defRPr sz="2600" kern="1200">
                <a:solidFill>
                  <a:schemeClr val="tx1"/>
                </a:solidFill>
                <a:latin typeface="Arial" pitchFamily="34" charset="0"/>
                <a:ea typeface="+mn-ea"/>
                <a:cs typeface="Arial" pitchFamily="34" charset="0"/>
              </a:defRPr>
            </a:lvl1pPr>
            <a:lvl2pPr marL="512577" indent="-282473" algn="l" rtl="0" eaLnBrk="0" fontAlgn="base" hangingPunct="0">
              <a:spcBef>
                <a:spcPts val="600"/>
              </a:spcBef>
              <a:spcAft>
                <a:spcPct val="0"/>
              </a:spcAft>
              <a:buFont typeface="Wingdings" pitchFamily="2" charset="2"/>
              <a:buChar char="Ø"/>
              <a:tabLst/>
              <a:defRPr sz="2400" kern="1200">
                <a:solidFill>
                  <a:schemeClr val="tx1"/>
                </a:solidFill>
                <a:latin typeface="Arial" pitchFamily="34" charset="0"/>
                <a:ea typeface="+mn-ea"/>
                <a:cs typeface="Arial" pitchFamily="34" charset="0"/>
              </a:defRPr>
            </a:lvl2pPr>
            <a:lvl3pPr marL="742682" indent="-230105" algn="l" rtl="0" eaLnBrk="0" fontAlgn="base" hangingPunct="0">
              <a:spcBef>
                <a:spcPts val="6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914070" indent="-171387" algn="l" rtl="0" eaLnBrk="0" fontAlgn="base" hangingPunct="0">
              <a:spcBef>
                <a:spcPts val="6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1085457" indent="-171387" algn="l" rtl="0" eaLnBrk="0" fontAlgn="base" hangingPunct="0">
              <a:spcBef>
                <a:spcPct val="20000"/>
              </a:spcBef>
              <a:spcAft>
                <a:spcPct val="0"/>
              </a:spcAft>
              <a:buFont typeface="Arial" charset="0"/>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0504" indent="-170504" eaLnBrk="1" hangingPunct="1">
              <a:defRPr/>
            </a:pPr>
            <a:r>
              <a:rPr lang="en-US" sz="1800" dirty="0"/>
              <a:t>We are the largest grantor of college scholarships in the United States</a:t>
            </a:r>
          </a:p>
          <a:p>
            <a:pPr marL="170504" indent="-170504" eaLnBrk="1" hangingPunct="1">
              <a:defRPr/>
            </a:pPr>
            <a:r>
              <a:rPr lang="en-US" sz="1800" dirty="0"/>
              <a:t>Scholarships can be for 2, 3, or 4 years (competitive)</a:t>
            </a:r>
          </a:p>
          <a:p>
            <a:pPr marL="511513" lvl="1" indent="-282214" eaLnBrk="1" hangingPunct="1">
              <a:defRPr/>
            </a:pPr>
            <a:r>
              <a:rPr lang="en-US" sz="1800" dirty="0"/>
              <a:t>Money can be for tuition or room &amp; board (not both by law)</a:t>
            </a:r>
          </a:p>
          <a:p>
            <a:pPr marL="0" indent="0" eaLnBrk="1" hangingPunct="1">
              <a:buNone/>
              <a:defRPr/>
            </a:pP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1739141"/>
              </p:ext>
            </p:extLst>
          </p:nvPr>
        </p:nvGraphicFramePr>
        <p:xfrm>
          <a:off x="4495800" y="1447800"/>
          <a:ext cx="441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79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p:nvPr>
        </p:nvGraphicFramePr>
        <p:xfrm>
          <a:off x="0" y="1067113"/>
          <a:ext cx="9735583" cy="53705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3"/>
          <p:cNvSpPr txBox="1">
            <a:spLocks noChangeArrowheads="1"/>
          </p:cNvSpPr>
          <p:nvPr/>
        </p:nvSpPr>
        <p:spPr bwMode="auto">
          <a:xfrm>
            <a:off x="1371600" y="304800"/>
            <a:ext cx="6335713" cy="1107996"/>
          </a:xfrm>
          <a:prstGeom prst="rect">
            <a:avLst/>
          </a:prstGeom>
          <a:noFill/>
          <a:ln w="12700" algn="ctr">
            <a:noFill/>
            <a:miter lim="800000"/>
            <a:headEnd/>
            <a:tailEnd/>
          </a:ln>
        </p:spPr>
        <p:txBody>
          <a:bodyPr wrap="square">
            <a:spAutoFit/>
          </a:bodyPr>
          <a:lstStyle/>
          <a:p>
            <a:pPr algn="ctr">
              <a:spcBef>
                <a:spcPct val="50000"/>
              </a:spcBef>
            </a:pPr>
            <a:r>
              <a:rPr lang="en-US" sz="3600" dirty="0"/>
              <a:t>Whole Person Score</a:t>
            </a:r>
          </a:p>
          <a:p>
            <a:pPr algn="ctr">
              <a:spcBef>
                <a:spcPct val="50000"/>
              </a:spcBef>
            </a:pPr>
            <a:r>
              <a:rPr lang="en-US" sz="2000" dirty="0"/>
              <a:t>1400 Points</a:t>
            </a:r>
          </a:p>
        </p:txBody>
      </p:sp>
    </p:spTree>
    <p:extLst>
      <p:ext uri="{BB962C8B-B14F-4D97-AF65-F5344CB8AC3E}">
        <p14:creationId xmlns:p14="http://schemas.microsoft.com/office/powerpoint/2010/main" val="42093098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399"/>
            <a:ext cx="7696200" cy="1200329"/>
          </a:xfrm>
        </p:spPr>
        <p:txBody>
          <a:bodyPr/>
          <a:lstStyle/>
          <a:p>
            <a:r>
              <a:rPr lang="en-US" sz="3200" dirty="0"/>
              <a:t>Scholarship Program</a:t>
            </a:r>
            <a:br>
              <a:rPr lang="en-US" sz="3200" dirty="0"/>
            </a:br>
            <a:r>
              <a:rPr lang="en-US" sz="3200" dirty="0"/>
              <a:t>Winner Profile – Mission Set 2019</a:t>
            </a:r>
          </a:p>
        </p:txBody>
      </p:sp>
      <p:pic>
        <p:nvPicPr>
          <p:cNvPr id="3" name="Picture 2"/>
          <p:cNvPicPr>
            <a:picLocks noChangeArrowheads="1"/>
          </p:cNvPicPr>
          <p:nvPr/>
        </p:nvPicPr>
        <p:blipFill>
          <a:blip r:embed="rId2" cstate="print"/>
          <a:srcRect/>
          <a:stretch>
            <a:fillRect/>
          </a:stretch>
        </p:blipFill>
        <p:spPr bwMode="auto">
          <a:xfrm>
            <a:off x="2771311" y="2286000"/>
            <a:ext cx="5263174" cy="3194050"/>
          </a:xfrm>
          <a:prstGeom prst="rect">
            <a:avLst/>
          </a:prstGeom>
          <a:noFill/>
          <a:ln w="12700">
            <a:noFill/>
            <a:miter lim="800000"/>
            <a:headEnd/>
            <a:tailEnd/>
          </a:ln>
        </p:spPr>
      </p:pic>
      <p:sp>
        <p:nvSpPr>
          <p:cNvPr id="4" name="Rectangle 4"/>
          <p:cNvSpPr>
            <a:spLocks noChangeArrowheads="1"/>
          </p:cNvSpPr>
          <p:nvPr/>
        </p:nvSpPr>
        <p:spPr bwMode="auto">
          <a:xfrm>
            <a:off x="545664" y="1143000"/>
            <a:ext cx="8246136" cy="5235575"/>
          </a:xfrm>
          <a:prstGeom prst="rect">
            <a:avLst/>
          </a:prstGeom>
          <a:noFill/>
          <a:ln w="12700">
            <a:noFill/>
            <a:miter lim="800000"/>
            <a:headEnd/>
            <a:tailEnd/>
          </a:ln>
        </p:spPr>
        <p:txBody>
          <a:bodyPr lIns="92075" tIns="182562" rIns="92075" bIns="182562"/>
          <a:lstStyle/>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Lst>
            </a:pPr>
            <a:r>
              <a:rPr lang="en-US" sz="1400" b="1" dirty="0">
                <a:solidFill>
                  <a:schemeClr val="accent2"/>
                </a:solidFill>
                <a:latin typeface="Arial" charset="0"/>
              </a:rPr>
              <a:t>				</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Lst>
            </a:pPr>
            <a:r>
              <a:rPr lang="en-US" sz="1400" b="1" dirty="0">
                <a:solidFill>
                  <a:schemeClr val="accent2"/>
                </a:solidFill>
                <a:latin typeface="Arial" charset="0"/>
              </a:rPr>
              <a:t>					</a:t>
            </a:r>
          </a:p>
          <a:p>
            <a:pPr marL="800100" indent="-571500" algn="l" defTabSz="1576388">
              <a:lnSpc>
                <a:spcPct val="90000"/>
              </a:lnSpc>
              <a:spcAft>
                <a:spcPct val="20000"/>
              </a:spcAft>
              <a:buClr>
                <a:schemeClr val="accent2"/>
              </a:buClr>
              <a:buSzPct val="125000"/>
              <a:buFont typeface="Monotype Sorts" pitchFamily="2" charset="2"/>
              <a:buNone/>
              <a:tabLst>
                <a:tab pos="3997325" algn="ctr"/>
                <a:tab pos="5080000" algn="ctr"/>
                <a:tab pos="6515100" algn="ctr"/>
                <a:tab pos="7543800" algn="ctr"/>
              </a:tabLst>
            </a:pPr>
            <a:r>
              <a:rPr lang="en-US" sz="1400" b="1" dirty="0">
                <a:solidFill>
                  <a:schemeClr val="accent2"/>
                </a:solidFill>
                <a:latin typeface="Arial" charset="0"/>
              </a:rPr>
              <a:t>	</a:t>
            </a:r>
            <a:r>
              <a:rPr lang="en-US" sz="1400" b="1" dirty="0">
                <a:solidFill>
                  <a:srgbClr val="FF0000"/>
                </a:solidFill>
                <a:latin typeface="Arial" charset="0"/>
              </a:rPr>
              <a:t> Percentage	  2016 	2017	2018	2019</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 pos="7543800" algn="ctr"/>
              </a:tabLst>
            </a:pPr>
            <a:r>
              <a:rPr lang="en-US" sz="1400" b="1" dirty="0">
                <a:latin typeface="Arial" charset="0"/>
              </a:rPr>
              <a:t>Top 5% of Class	 48%	44%	41%	21%</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 pos="7543800" algn="ctr"/>
              </a:tabLst>
            </a:pPr>
            <a:r>
              <a:rPr lang="en-US" sz="1400" b="1" dirty="0">
                <a:latin typeface="Arial" charset="0"/>
              </a:rPr>
              <a:t>Top 25% of Class	  85%	82%	78%	69%</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 pos="7543800" algn="ctr"/>
              </a:tabLst>
            </a:pPr>
            <a:r>
              <a:rPr lang="en-US" sz="1400" b="1" dirty="0">
                <a:latin typeface="Arial" charset="0"/>
              </a:rPr>
              <a:t>Top 50% of Class	  97%	97%	95%	94%</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 pos="7543800" algn="ctr"/>
              </a:tabLst>
            </a:pPr>
            <a:r>
              <a:rPr lang="en-US" sz="1400" b="1" dirty="0">
                <a:latin typeface="Arial" charset="0"/>
              </a:rPr>
              <a:t>Presidents of Student Body or Sr. Class	 15%	16%	7%	9%</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 pos="7543800" algn="ctr"/>
              </a:tabLst>
            </a:pPr>
            <a:r>
              <a:rPr lang="en-US" sz="1400" b="1" dirty="0">
                <a:latin typeface="Arial" charset="0"/>
              </a:rPr>
              <a:t>Other Class Officers	  39%	43%	29%	27%</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 pos="7543800" algn="ctr"/>
              </a:tabLst>
            </a:pPr>
            <a:r>
              <a:rPr lang="en-US" sz="1400" b="1" dirty="0">
                <a:latin typeface="Arial" charset="0"/>
              </a:rPr>
              <a:t>National Honor Society	  49%	49%	56%	57%</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 pos="7543800" algn="ctr"/>
              </a:tabLst>
            </a:pPr>
            <a:r>
              <a:rPr lang="en-US" sz="1400" b="1" dirty="0">
                <a:latin typeface="Arial" charset="0"/>
              </a:rPr>
              <a:t>Varsity Letter Winners	  80%	82%	65%	90%</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 pos="7543800" algn="ctr"/>
              </a:tabLst>
            </a:pPr>
            <a:r>
              <a:rPr lang="en-US" sz="1400" b="1" dirty="0">
                <a:latin typeface="Arial" charset="0"/>
              </a:rPr>
              <a:t>Varsity Team Captains	  60%	61%	45%	60%</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 pos="7543800" algn="ctr"/>
              </a:tabLst>
            </a:pPr>
            <a:r>
              <a:rPr lang="en-US" sz="1400" b="1" dirty="0">
                <a:latin typeface="Arial" charset="0"/>
              </a:rPr>
              <a:t>Club Presidents	7%	7%	15%	17%</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 pos="7543800" algn="ctr"/>
              </a:tabLst>
            </a:pPr>
            <a:r>
              <a:rPr lang="en-US" sz="1400" b="1" dirty="0">
                <a:latin typeface="Arial" charset="0"/>
              </a:rPr>
              <a:t>JROTC Participants	  26%	28%	27%	32%</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Lst>
            </a:pPr>
            <a:r>
              <a:rPr lang="en-US" sz="1400" b="1" dirty="0">
                <a:latin typeface="Arial" charset="0"/>
              </a:rPr>
              <a:t> 	 	</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 pos="7543800" algn="ctr"/>
              </a:tabLst>
            </a:pPr>
            <a:r>
              <a:rPr lang="en-US" sz="1400" b="1" dirty="0">
                <a:latin typeface="Arial" charset="0"/>
              </a:rPr>
              <a:t>	4 Year College Board Mean	  1267	1253	1247	1246</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 pos="7543800" algn="ctr"/>
              </a:tabLst>
            </a:pPr>
            <a:r>
              <a:rPr lang="en-US" sz="1400" b="1" dirty="0">
                <a:latin typeface="Arial" charset="0"/>
              </a:rPr>
              <a:t>	National College Board Mean	  1010	 1010	1010	1010</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 pos="7543800" algn="ctr"/>
              </a:tabLst>
            </a:pPr>
            <a:r>
              <a:rPr lang="en-US" sz="1400" b="1" dirty="0">
                <a:latin typeface="Arial" charset="0"/>
              </a:rPr>
              <a:t>	High School GPA	3.7	3.6	3.6	3.6</a:t>
            </a: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Lst>
            </a:pPr>
            <a:endParaRPr lang="en-US" sz="1400" b="1" dirty="0">
              <a:latin typeface="Arial" charset="0"/>
            </a:endParaRP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Lst>
            </a:pPr>
            <a:endParaRPr lang="en-US" sz="1400" b="1" dirty="0">
              <a:latin typeface="Arial" charset="0"/>
            </a:endParaRPr>
          </a:p>
          <a:p>
            <a:pPr marL="800100" indent="-571500" algn="l" defTabSz="1541463">
              <a:lnSpc>
                <a:spcPct val="90000"/>
              </a:lnSpc>
              <a:spcAft>
                <a:spcPct val="20000"/>
              </a:spcAft>
              <a:buClr>
                <a:schemeClr val="accent2"/>
              </a:buClr>
              <a:buSzPct val="125000"/>
              <a:buFont typeface="Monotype Sorts" pitchFamily="2" charset="2"/>
              <a:buNone/>
              <a:tabLst>
                <a:tab pos="3997325" algn="ctr"/>
                <a:tab pos="5080000" algn="ctr"/>
                <a:tab pos="6508750" algn="ctr"/>
              </a:tabLst>
            </a:pPr>
            <a:endParaRPr lang="en-US" sz="1400" b="1" dirty="0">
              <a:latin typeface="Arial" charset="0"/>
            </a:endParaRPr>
          </a:p>
        </p:txBody>
      </p:sp>
    </p:spTree>
    <p:extLst>
      <p:ext uri="{BB962C8B-B14F-4D97-AF65-F5344CB8AC3E}">
        <p14:creationId xmlns:p14="http://schemas.microsoft.com/office/powerpoint/2010/main" val="1877507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04813" y="1766888"/>
            <a:ext cx="4454525" cy="4648200"/>
          </a:xfrm>
        </p:spPr>
        <p:txBody>
          <a:bodyPr/>
          <a:lstStyle/>
          <a:p>
            <a:pPr marL="0" indent="-285750" eaLnBrk="1" hangingPunct="1">
              <a:spcBef>
                <a:spcPts val="600"/>
              </a:spcBef>
              <a:buFontTx/>
              <a:buNone/>
            </a:pPr>
            <a:r>
              <a:rPr lang="en-US" sz="2000" b="1" u="sng"/>
              <a:t>In the Army you garner</a:t>
            </a:r>
            <a:r>
              <a:rPr lang="en-US" sz="2000" b="1"/>
              <a:t>:</a:t>
            </a:r>
          </a:p>
          <a:p>
            <a:pPr marL="0" indent="-285750" eaLnBrk="1" hangingPunct="1">
              <a:spcBef>
                <a:spcPts val="600"/>
              </a:spcBef>
            </a:pPr>
            <a:r>
              <a:rPr lang="en-US" sz="1800"/>
              <a:t>The appreciation of our Nation</a:t>
            </a:r>
          </a:p>
          <a:p>
            <a:pPr marL="0" indent="-285750" eaLnBrk="1" hangingPunct="1">
              <a:spcBef>
                <a:spcPts val="600"/>
              </a:spcBef>
            </a:pPr>
            <a:r>
              <a:rPr lang="en-US" sz="1800"/>
              <a:t>A competitive salary</a:t>
            </a:r>
          </a:p>
          <a:p>
            <a:pPr marL="0" indent="-285750" eaLnBrk="1" hangingPunct="1">
              <a:spcBef>
                <a:spcPts val="600"/>
              </a:spcBef>
            </a:pPr>
            <a:r>
              <a:rPr lang="en-US" sz="1800"/>
              <a:t>World-wide travel and assignments</a:t>
            </a:r>
          </a:p>
          <a:p>
            <a:pPr marL="0" indent="-285750" eaLnBrk="1" hangingPunct="1">
              <a:spcBef>
                <a:spcPts val="600"/>
              </a:spcBef>
            </a:pPr>
            <a:r>
              <a:rPr lang="en-US" sz="1800"/>
              <a:t>100% Medical and Dental coverage</a:t>
            </a:r>
          </a:p>
          <a:p>
            <a:pPr marL="0" indent="-285750" eaLnBrk="1" hangingPunct="1">
              <a:spcBef>
                <a:spcPts val="600"/>
              </a:spcBef>
            </a:pPr>
            <a:r>
              <a:rPr lang="en-US" sz="1800"/>
              <a:t>30 days paid vacation annually</a:t>
            </a:r>
          </a:p>
          <a:p>
            <a:pPr marL="0" indent="-285750" eaLnBrk="1" hangingPunct="1">
              <a:spcBef>
                <a:spcPts val="600"/>
              </a:spcBef>
            </a:pPr>
            <a:r>
              <a:rPr lang="en-US" sz="1800"/>
              <a:t>Unmatched life insurance</a:t>
            </a:r>
          </a:p>
          <a:p>
            <a:pPr marL="0" indent="-285750" eaLnBrk="1" hangingPunct="1">
              <a:spcBef>
                <a:spcPts val="600"/>
              </a:spcBef>
            </a:pPr>
            <a:r>
              <a:rPr lang="en-US" sz="1800"/>
              <a:t>Transferable education benefits</a:t>
            </a:r>
          </a:p>
          <a:p>
            <a:pPr marL="0" indent="-285750" eaLnBrk="1" hangingPunct="1">
              <a:spcBef>
                <a:spcPts val="600"/>
              </a:spcBef>
            </a:pPr>
            <a:r>
              <a:rPr lang="en-US" sz="1800"/>
              <a:t>Civilian transition assistance</a:t>
            </a:r>
          </a:p>
          <a:p>
            <a:pPr marL="0" indent="-285750" eaLnBrk="1" hangingPunct="1">
              <a:spcBef>
                <a:spcPts val="600"/>
              </a:spcBef>
            </a:pPr>
            <a:r>
              <a:rPr lang="en-US" sz="1800"/>
              <a:t>World-class family services</a:t>
            </a:r>
          </a:p>
          <a:p>
            <a:pPr marL="0" indent="-285750" eaLnBrk="1" hangingPunct="1">
              <a:spcBef>
                <a:spcPts val="600"/>
              </a:spcBef>
            </a:pPr>
            <a:r>
              <a:rPr lang="en-US" sz="1800"/>
              <a:t>Highly coveted civilian skills</a:t>
            </a:r>
          </a:p>
          <a:p>
            <a:pPr marL="0" indent="-285750" eaLnBrk="1" hangingPunct="1">
              <a:spcBef>
                <a:spcPts val="600"/>
              </a:spcBef>
              <a:buFontTx/>
              <a:buNone/>
            </a:pPr>
            <a:r>
              <a:rPr lang="en-US" sz="1800" b="1"/>
              <a:t> </a:t>
            </a:r>
          </a:p>
        </p:txBody>
      </p:sp>
      <p:sp>
        <p:nvSpPr>
          <p:cNvPr id="7" name="Title 1"/>
          <p:cNvSpPr txBox="1">
            <a:spLocks/>
          </p:cNvSpPr>
          <p:nvPr/>
        </p:nvSpPr>
        <p:spPr bwMode="auto">
          <a:xfrm>
            <a:off x="1905000" y="117476"/>
            <a:ext cx="5562600" cy="838200"/>
          </a:xfrm>
          <a:prstGeom prst="rect">
            <a:avLst/>
          </a:prstGeom>
          <a:solidFill>
            <a:schemeClr val="bg2">
              <a:lumMod val="75000"/>
            </a:schemeClr>
          </a:solidFill>
          <a:ln w="57150">
            <a:solidFill>
              <a:srgbClr val="FFC000"/>
            </a:solidFill>
            <a:miter lim="800000"/>
            <a:headEnd/>
            <a:tailEnd/>
          </a:ln>
          <a:scene3d>
            <a:camera prst="orthographicFront"/>
            <a:lightRig rig="threePt" dir="t"/>
          </a:scene3d>
          <a:sp3d>
            <a:bevelT prst="angle"/>
          </a:sp3d>
        </p:spPr>
        <p:txBody>
          <a:bodyPr anchor="ctr"/>
          <a:lstStyle/>
          <a:p>
            <a:pPr algn="ctr" eaLnBrk="0" hangingPunct="0">
              <a:defRPr/>
            </a:pPr>
            <a:r>
              <a:rPr lang="en-US" sz="3600" dirty="0">
                <a:effectLst>
                  <a:outerShdw blurRad="38100" dist="38100" dir="2700000" algn="tl">
                    <a:srgbClr val="000000">
                      <a:alpha val="43137"/>
                    </a:srgbClr>
                  </a:outerShdw>
                </a:effectLst>
                <a:cs typeface="+mn-cs"/>
              </a:rPr>
              <a:t>Opportunities</a:t>
            </a:r>
          </a:p>
        </p:txBody>
      </p:sp>
      <p:graphicFrame>
        <p:nvGraphicFramePr>
          <p:cNvPr id="5" name="Table 4"/>
          <p:cNvGraphicFramePr>
            <a:graphicFrameLocks noGrp="1"/>
          </p:cNvGraphicFramePr>
          <p:nvPr/>
        </p:nvGraphicFramePr>
        <p:xfrm>
          <a:off x="4800600" y="1782763"/>
          <a:ext cx="4114800" cy="2763520"/>
        </p:xfrm>
        <a:graphic>
          <a:graphicData uri="http://schemas.openxmlformats.org/drawingml/2006/table">
            <a:tbl>
              <a:tblPr firstRow="1" bandRow="1">
                <a:tableStyleId>{616DA210-FB5B-4158-B5E0-FEB733F419BA}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70840">
                <a:tc>
                  <a:txBody>
                    <a:bodyPr/>
                    <a:lstStyle/>
                    <a:p>
                      <a:pPr algn="ctr"/>
                      <a:r>
                        <a:rPr lang="en-US" dirty="0"/>
                        <a:t>Rank</a:t>
                      </a:r>
                    </a:p>
                  </a:txBody>
                  <a:tcPr anchor="ctr"/>
                </a:tc>
                <a:tc>
                  <a:txBody>
                    <a:bodyPr/>
                    <a:lstStyle/>
                    <a:p>
                      <a:pPr algn="ctr"/>
                      <a:r>
                        <a:rPr lang="en-US" dirty="0"/>
                        <a:t>Years of Service</a:t>
                      </a:r>
                    </a:p>
                  </a:txBody>
                  <a:tcPr/>
                </a:tc>
                <a:tc>
                  <a:txBody>
                    <a:bodyPr/>
                    <a:lstStyle/>
                    <a:p>
                      <a:pPr algn="ctr"/>
                      <a:r>
                        <a:rPr lang="en-US" dirty="0"/>
                        <a:t>Annual</a:t>
                      </a:r>
                      <a:r>
                        <a:rPr lang="en-US" baseline="0" dirty="0"/>
                        <a:t> </a:t>
                      </a:r>
                      <a:r>
                        <a:rPr lang="en-US" dirty="0"/>
                        <a:t>Pay</a:t>
                      </a:r>
                    </a:p>
                  </a:txBody>
                  <a:tcPr anchor="ctr"/>
                </a:tc>
                <a:extLst>
                  <a:ext uri="{0D108BD9-81ED-4DB2-BD59-A6C34878D82A}">
                    <a16:rowId xmlns:a16="http://schemas.microsoft.com/office/drawing/2014/main" val="10000"/>
                  </a:ext>
                </a:extLst>
              </a:tr>
              <a:tr h="370840">
                <a:tc>
                  <a:txBody>
                    <a:bodyPr/>
                    <a:lstStyle/>
                    <a:p>
                      <a:r>
                        <a:rPr lang="en-US" dirty="0"/>
                        <a:t>Lieutenant</a:t>
                      </a:r>
                    </a:p>
                  </a:txBody>
                  <a:tcPr/>
                </a:tc>
                <a:tc>
                  <a:txBody>
                    <a:bodyPr/>
                    <a:lstStyle/>
                    <a:p>
                      <a:pPr algn="ctr"/>
                      <a:r>
                        <a:rPr lang="en-US" dirty="0"/>
                        <a:t>2</a:t>
                      </a:r>
                    </a:p>
                  </a:txBody>
                  <a:tcPr anchor="ctr"/>
                </a:tc>
                <a:tc>
                  <a:txBody>
                    <a:bodyPr/>
                    <a:lstStyle/>
                    <a:p>
                      <a:pPr algn="ctr"/>
                      <a:r>
                        <a:rPr lang="en-US" dirty="0"/>
                        <a:t>$62,095</a:t>
                      </a:r>
                    </a:p>
                  </a:txBody>
                  <a:tcPr anchor="ctr"/>
                </a:tc>
                <a:extLst>
                  <a:ext uri="{0D108BD9-81ED-4DB2-BD59-A6C34878D82A}">
                    <a16:rowId xmlns:a16="http://schemas.microsoft.com/office/drawing/2014/main" val="10001"/>
                  </a:ext>
                </a:extLst>
              </a:tr>
              <a:tr h="370840">
                <a:tc>
                  <a:txBody>
                    <a:bodyPr/>
                    <a:lstStyle/>
                    <a:p>
                      <a:r>
                        <a:rPr lang="en-US" dirty="0"/>
                        <a:t>Captain</a:t>
                      </a:r>
                    </a:p>
                  </a:txBody>
                  <a:tcPr/>
                </a:tc>
                <a:tc>
                  <a:txBody>
                    <a:bodyPr/>
                    <a:lstStyle/>
                    <a:p>
                      <a:pPr algn="ctr"/>
                      <a:r>
                        <a:rPr lang="en-US" dirty="0"/>
                        <a:t>6</a:t>
                      </a:r>
                    </a:p>
                  </a:txBody>
                  <a:tcPr anchor="ctr"/>
                </a:tc>
                <a:tc>
                  <a:txBody>
                    <a:bodyPr/>
                    <a:lstStyle/>
                    <a:p>
                      <a:pPr algn="ctr"/>
                      <a:r>
                        <a:rPr lang="en-US" dirty="0"/>
                        <a:t>$82,951</a:t>
                      </a:r>
                    </a:p>
                  </a:txBody>
                  <a:tcPr anchor="ctr"/>
                </a:tc>
                <a:extLst>
                  <a:ext uri="{0D108BD9-81ED-4DB2-BD59-A6C34878D82A}">
                    <a16:rowId xmlns:a16="http://schemas.microsoft.com/office/drawing/2014/main" val="10002"/>
                  </a:ext>
                </a:extLst>
              </a:tr>
              <a:tr h="370840">
                <a:tc>
                  <a:txBody>
                    <a:bodyPr/>
                    <a:lstStyle/>
                    <a:p>
                      <a:r>
                        <a:rPr lang="en-US" dirty="0"/>
                        <a:t>Major</a:t>
                      </a:r>
                    </a:p>
                  </a:txBody>
                  <a:tcPr/>
                </a:tc>
                <a:tc>
                  <a:txBody>
                    <a:bodyPr/>
                    <a:lstStyle/>
                    <a:p>
                      <a:pPr algn="ctr"/>
                      <a:r>
                        <a:rPr lang="en-US" dirty="0"/>
                        <a:t>16</a:t>
                      </a:r>
                    </a:p>
                  </a:txBody>
                  <a:tcPr anchor="ctr"/>
                </a:tc>
                <a:tc>
                  <a:txBody>
                    <a:bodyPr/>
                    <a:lstStyle/>
                    <a:p>
                      <a:pPr algn="ctr"/>
                      <a:r>
                        <a:rPr lang="en-US" dirty="0"/>
                        <a:t>$107,824</a:t>
                      </a:r>
                    </a:p>
                  </a:txBody>
                  <a:tcPr anchor="ctr"/>
                </a:tc>
                <a:extLst>
                  <a:ext uri="{0D108BD9-81ED-4DB2-BD59-A6C34878D82A}">
                    <a16:rowId xmlns:a16="http://schemas.microsoft.com/office/drawing/2014/main" val="10003"/>
                  </a:ext>
                </a:extLst>
              </a:tr>
              <a:tr h="370840">
                <a:tc>
                  <a:txBody>
                    <a:bodyPr/>
                    <a:lstStyle/>
                    <a:p>
                      <a:r>
                        <a:rPr lang="en-US" dirty="0"/>
                        <a:t>Lieutenant Colonel</a:t>
                      </a:r>
                    </a:p>
                  </a:txBody>
                  <a:tcPr/>
                </a:tc>
                <a:tc>
                  <a:txBody>
                    <a:bodyPr/>
                    <a:lstStyle/>
                    <a:p>
                      <a:pPr algn="ctr"/>
                      <a:r>
                        <a:rPr lang="en-US" dirty="0"/>
                        <a:t>20</a:t>
                      </a:r>
                    </a:p>
                  </a:txBody>
                  <a:tcPr anchor="ctr"/>
                </a:tc>
                <a:tc>
                  <a:txBody>
                    <a:bodyPr/>
                    <a:lstStyle/>
                    <a:p>
                      <a:pPr algn="ctr"/>
                      <a:r>
                        <a:rPr lang="en-US" dirty="0"/>
                        <a:t>$122,</a:t>
                      </a:r>
                      <a:r>
                        <a:rPr lang="en-US" baseline="0" dirty="0"/>
                        <a:t>797</a:t>
                      </a:r>
                      <a:endParaRPr lang="en-US" dirty="0"/>
                    </a:p>
                  </a:txBody>
                  <a:tcPr anchor="ctr"/>
                </a:tc>
                <a:extLst>
                  <a:ext uri="{0D108BD9-81ED-4DB2-BD59-A6C34878D82A}">
                    <a16:rowId xmlns:a16="http://schemas.microsoft.com/office/drawing/2014/main" val="10004"/>
                  </a:ext>
                </a:extLst>
              </a:tr>
              <a:tr h="370840">
                <a:tc>
                  <a:txBody>
                    <a:bodyPr/>
                    <a:lstStyle/>
                    <a:p>
                      <a:r>
                        <a:rPr lang="en-US" dirty="0"/>
                        <a:t>Colonel</a:t>
                      </a:r>
                    </a:p>
                  </a:txBody>
                  <a:tcPr/>
                </a:tc>
                <a:tc>
                  <a:txBody>
                    <a:bodyPr/>
                    <a:lstStyle/>
                    <a:p>
                      <a:pPr algn="ctr"/>
                      <a:r>
                        <a:rPr lang="en-US" dirty="0"/>
                        <a:t>24</a:t>
                      </a:r>
                    </a:p>
                  </a:txBody>
                  <a:tcPr anchor="ctr"/>
                </a:tc>
                <a:tc>
                  <a:txBody>
                    <a:bodyPr/>
                    <a:lstStyle/>
                    <a:p>
                      <a:pPr algn="ctr"/>
                      <a:r>
                        <a:rPr lang="en-US" dirty="0"/>
                        <a:t>$142,489</a:t>
                      </a:r>
                    </a:p>
                  </a:txBody>
                  <a:tcPr anchor="ctr"/>
                </a:tc>
                <a:extLst>
                  <a:ext uri="{0D108BD9-81ED-4DB2-BD59-A6C34878D82A}">
                    <a16:rowId xmlns:a16="http://schemas.microsoft.com/office/drawing/2014/main" val="10005"/>
                  </a:ext>
                </a:extLst>
              </a:tr>
            </a:tbl>
          </a:graphicData>
        </a:graphic>
      </p:graphicFrame>
      <p:sp>
        <p:nvSpPr>
          <p:cNvPr id="23588" name="TextBox 5"/>
          <p:cNvSpPr txBox="1">
            <a:spLocks noChangeArrowheads="1"/>
          </p:cNvSpPr>
          <p:nvPr/>
        </p:nvSpPr>
        <p:spPr bwMode="auto">
          <a:xfrm>
            <a:off x="5600700" y="1382713"/>
            <a:ext cx="2705100" cy="400050"/>
          </a:xfrm>
          <a:prstGeom prst="rect">
            <a:avLst/>
          </a:prstGeom>
          <a:noFill/>
          <a:ln w="9525">
            <a:noFill/>
            <a:miter lim="800000"/>
            <a:headEnd/>
            <a:tailEnd/>
          </a:ln>
        </p:spPr>
        <p:txBody>
          <a:bodyPr wrap="none">
            <a:spAutoFit/>
          </a:bodyPr>
          <a:lstStyle/>
          <a:p>
            <a:pPr eaLnBrk="0" hangingPunct="0"/>
            <a:r>
              <a:rPr lang="en-US" sz="2000"/>
              <a:t>Competitive Salaries</a:t>
            </a:r>
          </a:p>
        </p:txBody>
      </p:sp>
      <p:sp>
        <p:nvSpPr>
          <p:cNvPr id="23589" name="TextBox 5"/>
          <p:cNvSpPr txBox="1">
            <a:spLocks noChangeArrowheads="1"/>
          </p:cNvSpPr>
          <p:nvPr/>
        </p:nvSpPr>
        <p:spPr bwMode="auto">
          <a:xfrm>
            <a:off x="0" y="5864225"/>
            <a:ext cx="9145588" cy="307975"/>
          </a:xfrm>
          <a:prstGeom prst="rect">
            <a:avLst/>
          </a:prstGeom>
          <a:noFill/>
          <a:ln w="9525">
            <a:noFill/>
            <a:miter lim="800000"/>
            <a:headEnd/>
            <a:tailEnd/>
          </a:ln>
        </p:spPr>
        <p:txBody>
          <a:bodyPr wrap="none">
            <a:spAutoFit/>
          </a:bodyPr>
          <a:lstStyle/>
          <a:p>
            <a:pPr eaLnBrk="0" hangingPunct="0"/>
            <a:r>
              <a:rPr lang="en-US" sz="1400" dirty="0"/>
              <a:t>Pay source is </a:t>
            </a:r>
            <a:r>
              <a:rPr lang="en-US" sz="1400" dirty="0">
                <a:hlinkClick r:id="rId3"/>
              </a:rPr>
              <a:t>http://militarypay.defense.gov/mpcalcs/Calculators/RMC.aspx</a:t>
            </a:r>
            <a:r>
              <a:rPr lang="en-US" sz="1400" dirty="0"/>
              <a:t> using </a:t>
            </a:r>
            <a:r>
              <a:rPr lang="en-US" sz="1400" dirty="0" err="1"/>
              <a:t>avg</a:t>
            </a:r>
            <a:r>
              <a:rPr lang="en-US" sz="1400" dirty="0"/>
              <a:t> housing allowance</a:t>
            </a:r>
          </a:p>
        </p:txBody>
      </p:sp>
    </p:spTree>
    <p:extLst>
      <p:ext uri="{BB962C8B-B14F-4D97-AF65-F5344CB8AC3E}">
        <p14:creationId xmlns:p14="http://schemas.microsoft.com/office/powerpoint/2010/main" val="1796904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203200" y="1190625"/>
            <a:ext cx="8615363" cy="4183063"/>
          </a:xfrm>
        </p:spPr>
        <p:txBody>
          <a:bodyPr>
            <a:normAutofit fontScale="90000"/>
          </a:bodyPr>
          <a:lstStyle/>
          <a:p>
            <a:pPr eaLnBrk="1" hangingPunct="1"/>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endParaRPr lang="en-US" sz="3200" b="1" dirty="0"/>
          </a:p>
        </p:txBody>
      </p:sp>
      <p:sp>
        <p:nvSpPr>
          <p:cNvPr id="24579" name="Text Box 5"/>
          <p:cNvSpPr txBox="1">
            <a:spLocks noChangeArrowheads="1"/>
          </p:cNvSpPr>
          <p:nvPr/>
        </p:nvSpPr>
        <p:spPr bwMode="auto">
          <a:xfrm>
            <a:off x="2862262" y="2793140"/>
            <a:ext cx="3005138" cy="706437"/>
          </a:xfrm>
          <a:prstGeom prst="rect">
            <a:avLst/>
          </a:prstGeom>
          <a:noFill/>
          <a:ln w="12700">
            <a:noFill/>
            <a:miter lim="800000"/>
            <a:headEnd type="none" w="sm" len="sm"/>
            <a:tailEnd type="none" w="sm" len="sm"/>
          </a:ln>
        </p:spPr>
        <p:txBody>
          <a:bodyPr wrap="none">
            <a:spAutoFit/>
          </a:bodyPr>
          <a:lstStyle/>
          <a:p>
            <a:pPr algn="ctr" eaLnBrk="0" hangingPunct="0"/>
            <a:r>
              <a:rPr lang="en-US" sz="4000" dirty="0"/>
              <a:t>Questions?</a:t>
            </a:r>
          </a:p>
        </p:txBody>
      </p:sp>
      <p:sp>
        <p:nvSpPr>
          <p:cNvPr id="24582" name="TextBox 6"/>
          <p:cNvSpPr txBox="1">
            <a:spLocks noChangeArrowheads="1"/>
          </p:cNvSpPr>
          <p:nvPr/>
        </p:nvSpPr>
        <p:spPr bwMode="auto">
          <a:xfrm>
            <a:off x="685800" y="4451351"/>
            <a:ext cx="7951920" cy="923330"/>
          </a:xfrm>
          <a:prstGeom prst="rect">
            <a:avLst/>
          </a:prstGeom>
          <a:noFill/>
          <a:ln w="9525">
            <a:noFill/>
            <a:miter lim="800000"/>
            <a:headEnd/>
            <a:tailEnd/>
          </a:ln>
        </p:spPr>
        <p:txBody>
          <a:bodyPr wrap="none">
            <a:spAutoFit/>
          </a:bodyPr>
          <a:lstStyle/>
          <a:p>
            <a:pPr eaLnBrk="0" hangingPunct="0"/>
            <a:r>
              <a:rPr lang="en-US" sz="1800" dirty="0"/>
              <a:t>For more Information go to </a:t>
            </a:r>
            <a:r>
              <a:rPr lang="en-US" sz="1800" dirty="0">
                <a:hlinkClick r:id="rId3"/>
              </a:rPr>
              <a:t>http://www.goarmy.com/rotc/</a:t>
            </a:r>
            <a:r>
              <a:rPr lang="en-US" sz="1800" dirty="0"/>
              <a:t>  </a:t>
            </a:r>
          </a:p>
          <a:p>
            <a:pPr eaLnBrk="0" hangingPunct="0"/>
            <a:endParaRPr lang="en-US" sz="1800" dirty="0"/>
          </a:p>
          <a:p>
            <a:pPr eaLnBrk="0" hangingPunct="0"/>
            <a:r>
              <a:rPr lang="en-US" sz="1800" dirty="0"/>
              <a:t>or contact nearest College Army ROTC Recruiting Operations Officer (ROO) </a:t>
            </a:r>
          </a:p>
        </p:txBody>
      </p:sp>
    </p:spTree>
    <p:extLst>
      <p:ext uri="{BB962C8B-B14F-4D97-AF65-F5344CB8AC3E}">
        <p14:creationId xmlns:p14="http://schemas.microsoft.com/office/powerpoint/2010/main" val="185162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r>
              <a:rPr lang="en-US" sz="4000" b="1" dirty="0"/>
              <a:t> What is Army ROTC?</a:t>
            </a:r>
            <a:endParaRPr lang="en-US" sz="3200" b="1" dirty="0"/>
          </a:p>
        </p:txBody>
      </p:sp>
      <p:sp>
        <p:nvSpPr>
          <p:cNvPr id="5" name="Text Box 3"/>
          <p:cNvSpPr txBox="1">
            <a:spLocks noChangeArrowheads="1"/>
          </p:cNvSpPr>
          <p:nvPr/>
        </p:nvSpPr>
        <p:spPr bwMode="auto">
          <a:xfrm>
            <a:off x="255588" y="3659188"/>
            <a:ext cx="8788400" cy="2160587"/>
          </a:xfrm>
          <a:prstGeom prst="rect">
            <a:avLst/>
          </a:prstGeom>
          <a:noFill/>
          <a:ln w="12700">
            <a:noFill/>
            <a:miter lim="800000"/>
            <a:headEnd type="none" w="sm" len="sm"/>
            <a:tailEnd type="none" w="sm" len="sm"/>
          </a:ln>
        </p:spPr>
        <p:txBody>
          <a:bodyPr>
            <a:spAutoFit/>
          </a:bodyPr>
          <a:lstStyle/>
          <a:p>
            <a:pPr eaLnBrk="0" hangingPunct="0">
              <a:lnSpc>
                <a:spcPct val="70000"/>
              </a:lnSpc>
              <a:buFontTx/>
              <a:buChar char="•"/>
            </a:pPr>
            <a:endParaRPr lang="en-US" sz="2400" b="0" dirty="0">
              <a:latin typeface="Times New Roman" pitchFamily="18" charset="0"/>
            </a:endParaRPr>
          </a:p>
          <a:p>
            <a:pPr eaLnBrk="0" hangingPunct="0">
              <a:lnSpc>
                <a:spcPct val="70000"/>
              </a:lnSpc>
              <a:buFontTx/>
              <a:buChar char="•"/>
            </a:pPr>
            <a:r>
              <a:rPr lang="en-US" sz="2400" b="0" dirty="0">
                <a:latin typeface="Times New Roman" pitchFamily="18" charset="0"/>
              </a:rPr>
              <a:t> Largest officer generating PROGRAM- Produces over </a:t>
            </a:r>
            <a:r>
              <a:rPr lang="en-US" sz="2400" dirty="0">
                <a:latin typeface="Times New Roman" pitchFamily="18" charset="0"/>
              </a:rPr>
              <a:t>75</a:t>
            </a:r>
            <a:r>
              <a:rPr lang="en-US" sz="2400" b="0" dirty="0">
                <a:latin typeface="Times New Roman" pitchFamily="18" charset="0"/>
              </a:rPr>
              <a:t>% of Army Officers, currently over 30,000 students are enrolled </a:t>
            </a:r>
          </a:p>
          <a:p>
            <a:pPr eaLnBrk="0" hangingPunct="0">
              <a:lnSpc>
                <a:spcPct val="70000"/>
              </a:lnSpc>
              <a:buFontTx/>
              <a:buChar char="•"/>
            </a:pPr>
            <a:endParaRPr lang="en-US" sz="2400" b="0" dirty="0">
              <a:latin typeface="Times New Roman" pitchFamily="18" charset="0"/>
            </a:endParaRPr>
          </a:p>
          <a:p>
            <a:pPr eaLnBrk="0" hangingPunct="0">
              <a:lnSpc>
                <a:spcPct val="70000"/>
              </a:lnSpc>
              <a:buFontTx/>
              <a:buChar char="•"/>
            </a:pPr>
            <a:r>
              <a:rPr lang="en-US" sz="2400" b="0" dirty="0">
                <a:latin typeface="Times New Roman" pitchFamily="18" charset="0"/>
              </a:rPr>
              <a:t> 275 programs nationwide, including Puerto Rico and the Virgin Islands</a:t>
            </a:r>
          </a:p>
          <a:p>
            <a:pPr eaLnBrk="0" hangingPunct="0">
              <a:lnSpc>
                <a:spcPct val="70000"/>
              </a:lnSpc>
              <a:buFontTx/>
              <a:buChar char="•"/>
            </a:pPr>
            <a:endParaRPr lang="en-US" sz="2400" b="0" dirty="0">
              <a:latin typeface="Times New Roman" pitchFamily="18" charset="0"/>
            </a:endParaRPr>
          </a:p>
          <a:p>
            <a:pPr eaLnBrk="0" hangingPunct="0">
              <a:lnSpc>
                <a:spcPct val="70000"/>
              </a:lnSpc>
              <a:buFontTx/>
              <a:buChar char="•"/>
            </a:pPr>
            <a:r>
              <a:rPr lang="en-US" sz="2400" b="0" dirty="0">
                <a:latin typeface="Times New Roman" pitchFamily="18" charset="0"/>
              </a:rPr>
              <a:t> ROTC offers the same professional opportunities as WEST POINT  </a:t>
            </a:r>
          </a:p>
        </p:txBody>
      </p:sp>
      <p:pic>
        <p:nvPicPr>
          <p:cNvPr id="6" name="Picture 10"/>
          <p:cNvPicPr>
            <a:picLocks noChangeAspect="1" noChangeArrowheads="1"/>
          </p:cNvPicPr>
          <p:nvPr/>
        </p:nvPicPr>
        <p:blipFill>
          <a:blip r:embed="rId2" cstate="print"/>
          <a:srcRect/>
          <a:stretch>
            <a:fillRect/>
          </a:stretch>
        </p:blipFill>
        <p:spPr bwMode="auto">
          <a:xfrm>
            <a:off x="1104900" y="1530350"/>
            <a:ext cx="6746875" cy="1927225"/>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218082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a:p>
          <a:p>
            <a:pPr marL="0" indent="0" algn="ctr">
              <a:buNone/>
            </a:pPr>
            <a:r>
              <a:rPr lang="en-US" dirty="0"/>
              <a:t>COLLEGE SENIOR                HIGH SCHOOL </a:t>
            </a:r>
          </a:p>
          <a:p>
            <a:pPr marL="0" indent="0" algn="ctr">
              <a:buNone/>
            </a:pPr>
            <a:r>
              <a:rPr lang="en-US" dirty="0"/>
              <a:t>     </a:t>
            </a:r>
          </a:p>
          <a:p>
            <a:pPr marL="0" indent="0" algn="ctr">
              <a:buNone/>
            </a:pPr>
            <a:r>
              <a:rPr lang="en-US" dirty="0"/>
              <a:t>  ROTC                                      JUNIOR ROTC </a:t>
            </a:r>
          </a:p>
          <a:p>
            <a:pPr marL="0" indent="0">
              <a:buNone/>
            </a:pPr>
            <a:r>
              <a:rPr lang="en-US" dirty="0"/>
              <a:t>     </a:t>
            </a:r>
          </a:p>
        </p:txBody>
      </p:sp>
      <p:sp>
        <p:nvSpPr>
          <p:cNvPr id="3" name="Not Equal 2"/>
          <p:cNvSpPr/>
          <p:nvPr/>
        </p:nvSpPr>
        <p:spPr bwMode="auto">
          <a:xfrm rot="260682">
            <a:off x="4224323" y="2386079"/>
            <a:ext cx="914400" cy="914400"/>
          </a:xfrm>
          <a:prstGeom prst="mathNotEqual">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4" name="Down Arrow 3"/>
          <p:cNvSpPr/>
          <p:nvPr/>
        </p:nvSpPr>
        <p:spPr bwMode="auto">
          <a:xfrm>
            <a:off x="2272420" y="3373977"/>
            <a:ext cx="484632" cy="978408"/>
          </a:xfrm>
          <a:prstGeom prst="down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5" name="Down Arrow 4"/>
          <p:cNvSpPr/>
          <p:nvPr/>
        </p:nvSpPr>
        <p:spPr bwMode="auto">
          <a:xfrm>
            <a:off x="6587427" y="3333802"/>
            <a:ext cx="484632" cy="978408"/>
          </a:xfrm>
          <a:prstGeom prst="down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6" name="TextBox 5"/>
          <p:cNvSpPr txBox="1"/>
          <p:nvPr/>
        </p:nvSpPr>
        <p:spPr>
          <a:xfrm>
            <a:off x="296516" y="4437595"/>
            <a:ext cx="4081054" cy="584775"/>
          </a:xfrm>
          <a:prstGeom prst="rect">
            <a:avLst/>
          </a:prstGeom>
          <a:noFill/>
        </p:spPr>
        <p:txBody>
          <a:bodyPr wrap="none" rtlCol="0">
            <a:spAutoFit/>
          </a:bodyPr>
          <a:lstStyle/>
          <a:p>
            <a:pPr algn="ctr"/>
            <a:r>
              <a:rPr lang="en-US" sz="1600" dirty="0"/>
              <a:t>DEVELOPS THE FUTURE LEADERSHIP </a:t>
            </a:r>
          </a:p>
          <a:p>
            <a:pPr algn="ctr"/>
            <a:r>
              <a:rPr lang="en-US" sz="1600" dirty="0"/>
              <a:t>OF THE US ARMY</a:t>
            </a:r>
          </a:p>
        </p:txBody>
      </p:sp>
      <p:sp>
        <p:nvSpPr>
          <p:cNvPr id="7" name="TextBox 6"/>
          <p:cNvSpPr txBox="1"/>
          <p:nvPr/>
        </p:nvSpPr>
        <p:spPr>
          <a:xfrm>
            <a:off x="5390764" y="4437594"/>
            <a:ext cx="2653290" cy="338554"/>
          </a:xfrm>
          <a:prstGeom prst="rect">
            <a:avLst/>
          </a:prstGeom>
          <a:noFill/>
        </p:spPr>
        <p:txBody>
          <a:bodyPr wrap="none" rtlCol="0">
            <a:spAutoFit/>
          </a:bodyPr>
          <a:lstStyle/>
          <a:p>
            <a:pPr algn="ctr"/>
            <a:r>
              <a:rPr lang="en-US" sz="1600" dirty="0"/>
              <a:t>MAKE BETTER CITIZENS</a:t>
            </a:r>
          </a:p>
        </p:txBody>
      </p:sp>
      <p:sp>
        <p:nvSpPr>
          <p:cNvPr id="8" name="TextBox 7"/>
          <p:cNvSpPr txBox="1"/>
          <p:nvPr/>
        </p:nvSpPr>
        <p:spPr>
          <a:xfrm>
            <a:off x="1447800" y="5416003"/>
            <a:ext cx="5986654" cy="646331"/>
          </a:xfrm>
          <a:prstGeom prst="rect">
            <a:avLst/>
          </a:prstGeom>
          <a:noFill/>
        </p:spPr>
        <p:txBody>
          <a:bodyPr wrap="square" rtlCol="0">
            <a:spAutoFit/>
          </a:bodyPr>
          <a:lstStyle/>
          <a:p>
            <a:r>
              <a:rPr lang="en-US" dirty="0"/>
              <a:t>JROTC Not Required for SROTC – helps to learn military structure, ranks, wear of uniform, drill, </a:t>
            </a:r>
            <a:r>
              <a:rPr lang="en-US" dirty="0" err="1"/>
              <a:t>etc</a:t>
            </a:r>
            <a:endParaRPr lang="en-US" dirty="0"/>
          </a:p>
        </p:txBody>
      </p:sp>
    </p:spTree>
    <p:extLst>
      <p:ext uri="{BB962C8B-B14F-4D97-AF65-F5344CB8AC3E}">
        <p14:creationId xmlns:p14="http://schemas.microsoft.com/office/powerpoint/2010/main" val="83402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43215"/>
            <a:ext cx="7619999" cy="523220"/>
          </a:xfrm>
        </p:spPr>
        <p:txBody>
          <a:bodyPr/>
          <a:lstStyle/>
          <a:p>
            <a:r>
              <a:rPr lang="en-US" sz="2800" dirty="0"/>
              <a:t>Sources of Officer Commissions</a:t>
            </a:r>
          </a:p>
        </p:txBody>
      </p:sp>
      <p:pic>
        <p:nvPicPr>
          <p:cNvPr id="4" name="Picture 3"/>
          <p:cNvPicPr>
            <a:picLocks noChangeAspect="1"/>
          </p:cNvPicPr>
          <p:nvPr/>
        </p:nvPicPr>
        <p:blipFill rotWithShape="1">
          <a:blip r:embed="rId2"/>
          <a:srcRect l="1666" t="12108" r="5000"/>
          <a:stretch/>
        </p:blipFill>
        <p:spPr>
          <a:xfrm>
            <a:off x="304800" y="1447800"/>
            <a:ext cx="8534400" cy="4879520"/>
          </a:xfrm>
          <a:prstGeom prst="rect">
            <a:avLst/>
          </a:prstGeom>
        </p:spPr>
      </p:pic>
    </p:spTree>
    <p:extLst>
      <p:ext uri="{BB962C8B-B14F-4D97-AF65-F5344CB8AC3E}">
        <p14:creationId xmlns:p14="http://schemas.microsoft.com/office/powerpoint/2010/main" val="126712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USMA</a:t>
            </a:r>
          </a:p>
        </p:txBody>
      </p:sp>
      <p:sp>
        <p:nvSpPr>
          <p:cNvPr id="3" name="Text Placeholder 2"/>
          <p:cNvSpPr>
            <a:spLocks noGrp="1"/>
          </p:cNvSpPr>
          <p:nvPr>
            <p:ph type="body" sz="quarter" idx="10"/>
          </p:nvPr>
        </p:nvSpPr>
        <p:spPr>
          <a:xfrm>
            <a:off x="457200" y="2286000"/>
            <a:ext cx="8229600" cy="3657600"/>
          </a:xfrm>
        </p:spPr>
        <p:txBody>
          <a:bodyPr/>
          <a:lstStyle/>
          <a:p>
            <a:pPr marL="0" indent="0">
              <a:buNone/>
            </a:pPr>
            <a:endParaRPr lang="en-US" u="sng" dirty="0"/>
          </a:p>
          <a:p>
            <a:pPr marL="0" indent="0">
              <a:buNone/>
            </a:pPr>
            <a:endParaRPr lang="en-US" dirty="0"/>
          </a:p>
          <a:p>
            <a:pPr marL="0" indent="0" algn="ctr">
              <a:buNone/>
            </a:pPr>
            <a:r>
              <a:rPr lang="en-US" b="0" i="0" dirty="0">
                <a:solidFill>
                  <a:srgbClr val="006621"/>
                </a:solidFill>
                <a:effectLst/>
                <a:latin typeface="Roboto" panose="020B0604020202020204" pitchFamily="2" charset="0"/>
                <a:hlinkClick r:id="rId2"/>
              </a:rPr>
              <a:t>https://www.westpoint.edu</a:t>
            </a:r>
            <a:endParaRPr lang="en-US" b="0" i="0" dirty="0">
              <a:solidFill>
                <a:srgbClr val="006621"/>
              </a:solidFill>
              <a:effectLst/>
              <a:latin typeface="Roboto" panose="020B0604020202020204" pitchFamily="2" charset="0"/>
            </a:endParaRPr>
          </a:p>
          <a:p>
            <a:pPr marL="0" indent="0" algn="ctr">
              <a:buNone/>
            </a:pPr>
            <a:endParaRPr lang="en-US" dirty="0"/>
          </a:p>
          <a:p>
            <a:pPr marL="0" indent="0">
              <a:buNone/>
            </a:pPr>
            <a:endParaRPr lang="en-US" dirty="0"/>
          </a:p>
        </p:txBody>
      </p:sp>
      <p:sp>
        <p:nvSpPr>
          <p:cNvPr id="4" name="TextBox 3"/>
          <p:cNvSpPr txBox="1"/>
          <p:nvPr/>
        </p:nvSpPr>
        <p:spPr>
          <a:xfrm>
            <a:off x="1219200" y="1828800"/>
            <a:ext cx="6096000" cy="646331"/>
          </a:xfrm>
          <a:prstGeom prst="rect">
            <a:avLst/>
          </a:prstGeom>
          <a:noFill/>
        </p:spPr>
        <p:txBody>
          <a:bodyPr wrap="square" rtlCol="0">
            <a:spAutoFit/>
          </a:bodyPr>
          <a:lstStyle/>
          <a:p>
            <a:r>
              <a:rPr lang="en-US" dirty="0"/>
              <a:t>Please visit the US Military Academy at West Point site for application information:</a:t>
            </a:r>
          </a:p>
        </p:txBody>
      </p:sp>
    </p:spTree>
    <p:extLst>
      <p:ext uri="{BB962C8B-B14F-4D97-AF65-F5344CB8AC3E}">
        <p14:creationId xmlns:p14="http://schemas.microsoft.com/office/powerpoint/2010/main" val="94296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660"/>
            <a:ext cx="7619999" cy="646331"/>
          </a:xfrm>
        </p:spPr>
        <p:txBody>
          <a:bodyPr/>
          <a:lstStyle/>
          <a:p>
            <a:r>
              <a:rPr lang="en-US" dirty="0"/>
              <a:t>ROTC </a:t>
            </a:r>
          </a:p>
        </p:txBody>
      </p:sp>
      <p:pic>
        <p:nvPicPr>
          <p:cNvPr id="11" name="Picture 10"/>
          <p:cNvPicPr>
            <a:picLocks noChangeAspect="1"/>
          </p:cNvPicPr>
          <p:nvPr/>
        </p:nvPicPr>
        <p:blipFill rotWithShape="1">
          <a:blip r:embed="rId2"/>
          <a:srcRect r="7273" b="19192"/>
          <a:stretch/>
        </p:blipFill>
        <p:spPr>
          <a:xfrm>
            <a:off x="609600" y="1828800"/>
            <a:ext cx="7772400" cy="3810000"/>
          </a:xfrm>
          <a:prstGeom prst="rect">
            <a:avLst/>
          </a:prstGeom>
        </p:spPr>
      </p:pic>
      <p:sp>
        <p:nvSpPr>
          <p:cNvPr id="5" name="TextBox 4"/>
          <p:cNvSpPr txBox="1"/>
          <p:nvPr/>
        </p:nvSpPr>
        <p:spPr>
          <a:xfrm>
            <a:off x="533400" y="3276600"/>
            <a:ext cx="3103735" cy="584775"/>
          </a:xfrm>
          <a:prstGeom prst="rect">
            <a:avLst/>
          </a:prstGeom>
          <a:noFill/>
        </p:spPr>
        <p:txBody>
          <a:bodyPr wrap="none" rtlCol="0">
            <a:spAutoFit/>
          </a:bodyPr>
          <a:lstStyle/>
          <a:p>
            <a:r>
              <a:rPr lang="en-US" sz="3200" dirty="0">
                <a:solidFill>
                  <a:srgbClr val="FF0000"/>
                </a:solidFill>
              </a:rPr>
              <a:t>CLICK HERE !! </a:t>
            </a:r>
          </a:p>
        </p:txBody>
      </p:sp>
      <p:sp>
        <p:nvSpPr>
          <p:cNvPr id="4" name="TextBox 3">
            <a:extLst>
              <a:ext uri="{FF2B5EF4-FFF2-40B4-BE49-F238E27FC236}">
                <a16:creationId xmlns:a16="http://schemas.microsoft.com/office/drawing/2014/main" id="{2B8AB4EE-108C-5915-239C-17F8555B0834}"/>
              </a:ext>
            </a:extLst>
          </p:cNvPr>
          <p:cNvSpPr txBox="1"/>
          <p:nvPr/>
        </p:nvSpPr>
        <p:spPr>
          <a:xfrm>
            <a:off x="2895600" y="1219200"/>
            <a:ext cx="3276600" cy="369332"/>
          </a:xfrm>
          <a:prstGeom prst="rect">
            <a:avLst/>
          </a:prstGeom>
          <a:noFill/>
        </p:spPr>
        <p:txBody>
          <a:bodyPr wrap="square">
            <a:spAutoFit/>
          </a:bodyPr>
          <a:lstStyle/>
          <a:p>
            <a:r>
              <a:rPr lang="en-US">
                <a:hlinkClick r:id="rId3"/>
              </a:rPr>
              <a:t>Army ROTC | goarmy.com</a:t>
            </a:r>
            <a:endParaRPr lang="en-US" dirty="0"/>
          </a:p>
        </p:txBody>
      </p:sp>
    </p:spTree>
    <p:extLst>
      <p:ext uri="{BB962C8B-B14F-4D97-AF65-F5344CB8AC3E}">
        <p14:creationId xmlns:p14="http://schemas.microsoft.com/office/powerpoint/2010/main" val="35372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Dashboard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786" y="1066800"/>
            <a:ext cx="8494429" cy="5181600"/>
          </a:xfrm>
          <a:prstGeom prst="rect">
            <a:avLst/>
          </a:prstGeom>
        </p:spPr>
      </p:pic>
    </p:spTree>
    <p:extLst>
      <p:ext uri="{BB962C8B-B14F-4D97-AF65-F5344CB8AC3E}">
        <p14:creationId xmlns:p14="http://schemas.microsoft.com/office/powerpoint/2010/main" val="172818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pic>
        <p:nvPicPr>
          <p:cNvPr id="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49" y="1182327"/>
            <a:ext cx="8431669" cy="3870981"/>
          </a:xfrm>
          <a:prstGeom prst="rect">
            <a:avLst/>
          </a:prstGeom>
          <a:noFill/>
          <a:ln w="9525">
            <a:noFill/>
            <a:miter lim="800000"/>
            <a:headEnd/>
            <a:tailEnd/>
          </a:ln>
        </p:spPr>
      </p:pic>
      <p:sp>
        <p:nvSpPr>
          <p:cNvPr id="4" name="TextBox 3"/>
          <p:cNvSpPr txBox="1"/>
          <p:nvPr/>
        </p:nvSpPr>
        <p:spPr>
          <a:xfrm>
            <a:off x="251475" y="5270806"/>
            <a:ext cx="4412612" cy="923330"/>
          </a:xfrm>
          <a:prstGeom prst="rect">
            <a:avLst/>
          </a:prstGeom>
          <a:noFill/>
        </p:spPr>
        <p:txBody>
          <a:bodyPr wrap="square" rtlCol="0">
            <a:spAutoFit/>
          </a:bodyPr>
          <a:lstStyle/>
          <a:p>
            <a:pPr algn="l">
              <a:buFont typeface="Arial" pitchFamily="34" charset="0"/>
              <a:buChar char="•"/>
            </a:pPr>
            <a:r>
              <a:rPr lang="en-US" dirty="0"/>
              <a:t> The tabs above show status and allow easy navigation of application areas</a:t>
            </a:r>
          </a:p>
        </p:txBody>
      </p:sp>
      <p:sp>
        <p:nvSpPr>
          <p:cNvPr id="5" name="TextBox 4"/>
          <p:cNvSpPr txBox="1"/>
          <p:nvPr/>
        </p:nvSpPr>
        <p:spPr>
          <a:xfrm>
            <a:off x="4710341" y="5270806"/>
            <a:ext cx="4412612" cy="646331"/>
          </a:xfrm>
          <a:prstGeom prst="rect">
            <a:avLst/>
          </a:prstGeom>
          <a:noFill/>
        </p:spPr>
        <p:txBody>
          <a:bodyPr wrap="square" rtlCol="0">
            <a:spAutoFit/>
          </a:bodyPr>
          <a:lstStyle/>
          <a:p>
            <a:pPr algn="l">
              <a:buFont typeface="Arial" pitchFamily="34" charset="0"/>
              <a:buChar char="•"/>
            </a:pPr>
            <a:r>
              <a:rPr lang="en-US" dirty="0"/>
              <a:t> Any errors and/or messages on the page will be reflected here</a:t>
            </a:r>
          </a:p>
        </p:txBody>
      </p:sp>
      <p:cxnSp>
        <p:nvCxnSpPr>
          <p:cNvPr id="6" name="Straight Arrow Connector 5"/>
          <p:cNvCxnSpPr/>
          <p:nvPr/>
        </p:nvCxnSpPr>
        <p:spPr bwMode="auto">
          <a:xfrm flipH="1" flipV="1">
            <a:off x="3131825" y="4235498"/>
            <a:ext cx="1650322" cy="1189469"/>
          </a:xfrm>
          <a:prstGeom prst="straightConnector1">
            <a:avLst/>
          </a:prstGeom>
          <a:solidFill>
            <a:srgbClr val="FF0000"/>
          </a:solidFill>
          <a:ln w="28575" cap="flat" cmpd="sng" algn="ctr">
            <a:solidFill>
              <a:srgbClr val="0000FF"/>
            </a:solidFill>
            <a:prstDash val="solid"/>
            <a:round/>
            <a:headEnd type="none" w="med" len="med"/>
            <a:tailEnd type="arrow"/>
          </a:ln>
          <a:effectLst/>
        </p:spPr>
      </p:cxnSp>
      <p:pic>
        <p:nvPicPr>
          <p:cNvPr id="7" name="Picture 6"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b="-1"/>
          <a:stretch/>
        </p:blipFill>
        <p:spPr>
          <a:xfrm>
            <a:off x="5612606" y="1824302"/>
            <a:ext cx="3055144" cy="123561"/>
          </a:xfrm>
          <a:prstGeom prst="rect">
            <a:avLst/>
          </a:prstGeom>
        </p:spPr>
      </p:pic>
    </p:spTree>
    <p:extLst>
      <p:ext uri="{BB962C8B-B14F-4D97-AF65-F5344CB8AC3E}">
        <p14:creationId xmlns:p14="http://schemas.microsoft.com/office/powerpoint/2010/main" val="423174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QUESTIONS</a:t>
            </a:r>
          </a:p>
        </p:txBody>
      </p:sp>
      <p:sp>
        <p:nvSpPr>
          <p:cNvPr id="3" name="TextBox 2"/>
          <p:cNvSpPr txBox="1"/>
          <p:nvPr/>
        </p:nvSpPr>
        <p:spPr>
          <a:xfrm>
            <a:off x="457200" y="734497"/>
            <a:ext cx="8428718" cy="7571303"/>
          </a:xfrm>
          <a:prstGeom prst="rect">
            <a:avLst/>
          </a:prstGeom>
          <a:noFill/>
        </p:spPr>
        <p:txBody>
          <a:bodyPr wrap="none" rtlCol="0">
            <a:spAutoFit/>
          </a:bodyPr>
          <a:lstStyle/>
          <a:p>
            <a:pPr marL="285750" indent="-285750">
              <a:buFont typeface="Wingdings" panose="05000000000000000000" pitchFamily="2" charset="2"/>
              <a:buChar char="Ø"/>
            </a:pPr>
            <a:r>
              <a:rPr lang="en-US" dirty="0"/>
              <a:t>PRIVATE COLLEGE VERSES PUBLIC</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HOW TO SELECT A COLLEGE AS A SCHOOL OF CHOICE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UNIVERSITY ROTC OML PROCESS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REQUIREMENTS TO MAINTAIN SCHOLARSHIP</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PMS INTERVIEW</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NATIONAL BOARD COMPRISED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WORK VERSES ACTIVITES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SCHOLARSHIP APPLICATION AND UNIVERSITY ADMISSIONS SEPARATE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MEET RECRUTING OFFICERS LOCALLY AND INTEGRATE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MINUTEMAN SCHOLARSHIPS-CASA-USAR AMB-TAG</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1000 4 YR- 1000 3AD (ADVANCED DESIGNEE) NATL OFFERS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267814147"/>
      </p:ext>
    </p:extLst>
  </p:cSld>
  <p:clrMapOvr>
    <a:masterClrMapping/>
  </p:clrMapOvr>
</p:sld>
</file>

<file path=ppt/theme/theme1.xml><?xml version="1.0" encoding="utf-8"?>
<a:theme xmlns:a="http://schemas.openxmlformats.org/drawingml/2006/main" name="blank_po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DOC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lking Points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AA1C8B23D21942803019EFFFF6D04F" ma:contentTypeVersion="0" ma:contentTypeDescription="Create a new document." ma:contentTypeScope="" ma:versionID="a45cc495007ca35bfc83e3bdbbc5776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3C74A7-6B7C-421F-B6EB-7E906454802F}">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9316441-1AA0-4F3A-A19F-AA62E6C8A8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394865E-BFA6-4953-989D-CD35798FFB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blank_potx</Template>
  <TotalTime>1372</TotalTime>
  <Words>1738</Words>
  <Application>Microsoft Office PowerPoint</Application>
  <PresentationFormat>On-screen Show (4:3)</PresentationFormat>
  <Paragraphs>196</Paragraphs>
  <Slides>17</Slides>
  <Notes>6</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8" baseType="lpstr">
      <vt:lpstr>Arial</vt:lpstr>
      <vt:lpstr>Arial Black</vt:lpstr>
      <vt:lpstr>Calibri</vt:lpstr>
      <vt:lpstr>Monotype Sorts</vt:lpstr>
      <vt:lpstr>Roboto</vt:lpstr>
      <vt:lpstr>Times New Roman</vt:lpstr>
      <vt:lpstr>Wingdings</vt:lpstr>
      <vt:lpstr>blank_potx</vt:lpstr>
      <vt:lpstr>TRADOC Slide Template</vt:lpstr>
      <vt:lpstr>Talking Points Slides</vt:lpstr>
      <vt:lpstr>Worksheet</vt:lpstr>
      <vt:lpstr> ARMY ROTC COLLEGE OPPORTUNITIES USACC               </vt:lpstr>
      <vt:lpstr> What is Army ROTC?</vt:lpstr>
      <vt:lpstr>PowerPoint Presentation</vt:lpstr>
      <vt:lpstr>Sources of Officer Commissions</vt:lpstr>
      <vt:lpstr>USMA</vt:lpstr>
      <vt:lpstr>ROTC </vt:lpstr>
      <vt:lpstr>Application Dashboard</vt:lpstr>
      <vt:lpstr>Application</vt:lpstr>
      <vt:lpstr>COMMON QUESTIONS</vt:lpstr>
      <vt:lpstr>JROTC Synergy</vt:lpstr>
      <vt:lpstr>PowerPoint Presentation</vt:lpstr>
      <vt:lpstr>High School Scholarship  Application Timeline (for any School Year)</vt:lpstr>
      <vt:lpstr>ROTC Scholarships</vt:lpstr>
      <vt:lpstr>PowerPoint Presentation</vt:lpstr>
      <vt:lpstr>Scholarship Program Winner Profile – Mission Set 2019</vt:lpstr>
      <vt:lpstr>PowerPoint Presentation</vt:lpstr>
      <vt:lpstr>            </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Army Cadet Command And Fort Knox  CSM, TRADOC</dc:title>
  <dc:creator>HendersonTR2</dc:creator>
  <cp:lastModifiedBy>Carothers, Mary F CIV USARMY USACC (USA)</cp:lastModifiedBy>
  <cp:revision>158</cp:revision>
  <cp:lastPrinted>2019-09-20T12:30:44Z</cp:lastPrinted>
  <dcterms:created xsi:type="dcterms:W3CDTF">2015-01-28T13:51:50Z</dcterms:created>
  <dcterms:modified xsi:type="dcterms:W3CDTF">2022-08-31T18:32:41Z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0x010100E7AA1C8B23D21942803019EFFFF6D04F</vt:lpwstr>
  </property>
  <property fmtid="{D5CDD505-2E9C-101B-9397-08002B2CF9AE}" pid="3" name="Archive">
    <vt:bool>true</vt:bool>
  </property>
</Properties>
</file>